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37" r:id="rId1"/>
  </p:sldMasterIdLst>
  <p:notesMasterIdLst>
    <p:notesMasterId r:id="rId66"/>
  </p:notesMasterIdLst>
  <p:handoutMasterIdLst>
    <p:handoutMasterId r:id="rId67"/>
  </p:handoutMasterIdLst>
  <p:sldIdLst>
    <p:sldId id="256" r:id="rId2"/>
    <p:sldId id="268" r:id="rId3"/>
    <p:sldId id="269" r:id="rId4"/>
    <p:sldId id="258" r:id="rId5"/>
    <p:sldId id="260" r:id="rId6"/>
    <p:sldId id="270" r:id="rId7"/>
    <p:sldId id="284" r:id="rId8"/>
    <p:sldId id="261" r:id="rId9"/>
    <p:sldId id="262" r:id="rId10"/>
    <p:sldId id="263" r:id="rId11"/>
    <p:sldId id="264" r:id="rId12"/>
    <p:sldId id="266" r:id="rId13"/>
    <p:sldId id="267" r:id="rId14"/>
    <p:sldId id="265" r:id="rId15"/>
    <p:sldId id="441" r:id="rId16"/>
    <p:sldId id="445" r:id="rId17"/>
    <p:sldId id="413" r:id="rId18"/>
    <p:sldId id="379" r:id="rId19"/>
    <p:sldId id="293" r:id="rId20"/>
    <p:sldId id="294" r:id="rId21"/>
    <p:sldId id="447" r:id="rId22"/>
    <p:sldId id="304" r:id="rId23"/>
    <p:sldId id="430" r:id="rId24"/>
    <p:sldId id="454" r:id="rId25"/>
    <p:sldId id="455" r:id="rId26"/>
    <p:sldId id="456" r:id="rId27"/>
    <p:sldId id="400" r:id="rId28"/>
    <p:sldId id="401" r:id="rId29"/>
    <p:sldId id="405" r:id="rId30"/>
    <p:sldId id="406" r:id="rId31"/>
    <p:sldId id="408" r:id="rId32"/>
    <p:sldId id="410" r:id="rId33"/>
    <p:sldId id="411" r:id="rId34"/>
    <p:sldId id="429" r:id="rId35"/>
    <p:sldId id="444" r:id="rId36"/>
    <p:sldId id="380" r:id="rId37"/>
    <p:sldId id="446" r:id="rId38"/>
    <p:sldId id="381" r:id="rId39"/>
    <p:sldId id="449" r:id="rId40"/>
    <p:sldId id="426" r:id="rId41"/>
    <p:sldId id="388" r:id="rId42"/>
    <p:sldId id="383" r:id="rId43"/>
    <p:sldId id="415" r:id="rId44"/>
    <p:sldId id="384" r:id="rId45"/>
    <p:sldId id="457" r:id="rId46"/>
    <p:sldId id="437" r:id="rId47"/>
    <p:sldId id="438" r:id="rId48"/>
    <p:sldId id="439" r:id="rId49"/>
    <p:sldId id="423" r:id="rId50"/>
    <p:sldId id="443" r:id="rId51"/>
    <p:sldId id="386" r:id="rId52"/>
    <p:sldId id="416" r:id="rId53"/>
    <p:sldId id="431" r:id="rId54"/>
    <p:sldId id="433" r:id="rId55"/>
    <p:sldId id="434" r:id="rId56"/>
    <p:sldId id="440" r:id="rId57"/>
    <p:sldId id="453" r:id="rId58"/>
    <p:sldId id="435" r:id="rId59"/>
    <p:sldId id="436" r:id="rId60"/>
    <p:sldId id="275" r:id="rId61"/>
    <p:sldId id="451" r:id="rId62"/>
    <p:sldId id="452" r:id="rId63"/>
    <p:sldId id="450" r:id="rId64"/>
    <p:sldId id="280" r:id="rId65"/>
  </p:sldIdLst>
  <p:sldSz cx="12192000" cy="6858000"/>
  <p:notesSz cx="68580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9B5DA05E-929C-B39A-26FB-94BE673E24ED}" name="Izabela Hadula" initials="IH" userId="ygm46bs7Cm58EabSSV+iIDe6f7OHeNAp8uJNhz913xM=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CC"/>
    <a:srgbClr val="FEFF24"/>
    <a:srgbClr val="F3F8FA"/>
    <a:srgbClr val="F3F9FA"/>
    <a:srgbClr val="EAEAEA"/>
    <a:srgbClr val="FFCC66"/>
    <a:srgbClr val="FFFF99"/>
    <a:srgbClr val="CCFFFF"/>
    <a:srgbClr val="66F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9EA567-8C74-4C65-9965-50E177C54F6E}" v="9" dt="2021-06-20T02:07:46.862"/>
    <p1510:client id="{2D3B07DB-67B1-4E8A-A871-0EFAA09D712C}" v="13" dt="2021-03-11T06:33:59.195"/>
    <p1510:client id="{833FCF6A-5573-4B68-BEF0-5DA446915E7E}" v="9" dt="2021-10-21T16:12:16.027"/>
    <p1510:client id="{D8372A7C-1C8F-4E0F-866D-A74085C68106}" v="15" dt="2022-03-10T16:01:13.198"/>
    <p1510:client id="{EBEC629E-9A57-438C-8513-D883721EE50F}" v="38" dt="2022-03-03T16:05:54.1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71" autoAdjust="0"/>
    <p:restoredTop sz="94535"/>
  </p:normalViewPr>
  <p:slideViewPr>
    <p:cSldViewPr snapToGrid="0" snapToObjects="1">
      <p:cViewPr varScale="1">
        <p:scale>
          <a:sx n="115" d="100"/>
          <a:sy n="115" d="100"/>
        </p:scale>
        <p:origin x="304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3552"/>
    </p:cViewPr>
  </p:sorterViewPr>
  <p:notesViewPr>
    <p:cSldViewPr snapToGrid="0" snapToObjects="1">
      <p:cViewPr varScale="1">
        <p:scale>
          <a:sx n="87" d="100"/>
          <a:sy n="87" d="100"/>
        </p:scale>
        <p:origin x="269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74" Type="http://schemas.microsoft.com/office/2018/10/relationships/authors" Target="author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zabela Hadula" clId="Web-{029EA567-8C74-4C65-9965-50E177C54F6E}"/>
    <pc:docChg chg="mod modSld">
      <pc:chgData name="Izabela Hadula" userId="" providerId="" clId="Web-{029EA567-8C74-4C65-9965-50E177C54F6E}" dt="2021-06-20T02:07:45.425" v="4"/>
      <pc:docMkLst>
        <pc:docMk/>
      </pc:docMkLst>
      <pc:sldChg chg="modSp addCm">
        <pc:chgData name="Izabela Hadula" userId="" providerId="" clId="Web-{029EA567-8C74-4C65-9965-50E177C54F6E}" dt="2021-06-20T02:07:45.425" v="4"/>
        <pc:sldMkLst>
          <pc:docMk/>
          <pc:sldMk cId="1776626794" sldId="457"/>
        </pc:sldMkLst>
        <pc:spChg chg="mod">
          <ac:chgData name="Izabela Hadula" userId="" providerId="" clId="Web-{029EA567-8C74-4C65-9965-50E177C54F6E}" dt="2021-06-20T02:07:34.455" v="2" actId="20577"/>
          <ac:spMkLst>
            <pc:docMk/>
            <pc:sldMk cId="1776626794" sldId="457"/>
            <ac:spMk id="8" creationId="{5DDC770E-F13C-9146-B161-BC6FC1180952}"/>
          </ac:spMkLst>
        </pc:spChg>
      </pc:sldChg>
    </pc:docChg>
  </pc:docChgLst>
  <pc:docChgLst>
    <pc:chgData name="Zilong Huang" clId="Web-{2D3B07DB-67B1-4E8A-A871-0EFAA09D712C}"/>
    <pc:docChg chg="modSld">
      <pc:chgData name="Zilong Huang" userId="" providerId="" clId="Web-{2D3B07DB-67B1-4E8A-A871-0EFAA09D712C}" dt="2021-03-11T06:33:59.195" v="6" actId="20577"/>
      <pc:docMkLst>
        <pc:docMk/>
      </pc:docMkLst>
      <pc:sldChg chg="modSp">
        <pc:chgData name="Zilong Huang" userId="" providerId="" clId="Web-{2D3B07DB-67B1-4E8A-A871-0EFAA09D712C}" dt="2021-03-11T06:33:59.195" v="6" actId="20577"/>
        <pc:sldMkLst>
          <pc:docMk/>
          <pc:sldMk cId="1209599519" sldId="381"/>
        </pc:sldMkLst>
        <pc:spChg chg="mod">
          <ac:chgData name="Zilong Huang" userId="" providerId="" clId="Web-{2D3B07DB-67B1-4E8A-A871-0EFAA09D712C}" dt="2021-03-11T06:33:59.195" v="6" actId="20577"/>
          <ac:spMkLst>
            <pc:docMk/>
            <pc:sldMk cId="1209599519" sldId="381"/>
            <ac:spMk id="7" creationId="{00000000-0000-0000-0000-000000000000}"/>
          </ac:spMkLst>
        </pc:spChg>
      </pc:sldChg>
      <pc:sldChg chg="modSp">
        <pc:chgData name="Zilong Huang" userId="" providerId="" clId="Web-{2D3B07DB-67B1-4E8A-A871-0EFAA09D712C}" dt="2021-03-11T06:30:45.356" v="4" actId="20577"/>
        <pc:sldMkLst>
          <pc:docMk/>
          <pc:sldMk cId="599389641" sldId="454"/>
        </pc:sldMkLst>
        <pc:spChg chg="mod">
          <ac:chgData name="Zilong Huang" userId="" providerId="" clId="Web-{2D3B07DB-67B1-4E8A-A871-0EFAA09D712C}" dt="2021-03-11T06:30:45.356" v="4" actId="20577"/>
          <ac:spMkLst>
            <pc:docMk/>
            <pc:sldMk cId="599389641" sldId="454"/>
            <ac:spMk id="5" creationId="{B7E91625-3513-5141-A8CE-3B643C65A2E9}"/>
          </ac:spMkLst>
        </pc:spChg>
      </pc:sldChg>
      <pc:sldChg chg="modSp">
        <pc:chgData name="Zilong Huang" userId="" providerId="" clId="Web-{2D3B07DB-67B1-4E8A-A871-0EFAA09D712C}" dt="2021-03-11T06:30:13.262" v="1" actId="20577"/>
        <pc:sldMkLst>
          <pc:docMk/>
          <pc:sldMk cId="2064521725" sldId="456"/>
        </pc:sldMkLst>
        <pc:spChg chg="mod">
          <ac:chgData name="Zilong Huang" userId="" providerId="" clId="Web-{2D3B07DB-67B1-4E8A-A871-0EFAA09D712C}" dt="2021-03-11T06:30:13.262" v="1" actId="20577"/>
          <ac:spMkLst>
            <pc:docMk/>
            <pc:sldMk cId="2064521725" sldId="456"/>
            <ac:spMk id="2" creationId="{AA813DCA-CE8A-B747-B904-A501BD169161}"/>
          </ac:spMkLst>
        </pc:spChg>
      </pc:sldChg>
    </pc:docChg>
  </pc:docChgLst>
  <pc:docChgLst>
    <pc:chgData name="Yuhan Li" userId="6rQTdrxWu88A1E4y7skdBdZXC2ozir94lf6lkJQXH5o=" providerId="None" clId="Web-{EBEC629E-9A57-438C-8513-D883721EE50F}"/>
    <pc:docChg chg="modSld">
      <pc:chgData name="Yuhan Li" userId="6rQTdrxWu88A1E4y7skdBdZXC2ozir94lf6lkJQXH5o=" providerId="None" clId="Web-{EBEC629E-9A57-438C-8513-D883721EE50F}" dt="2022-03-03T16:05:53.885" v="21" actId="20577"/>
      <pc:docMkLst>
        <pc:docMk/>
      </pc:docMkLst>
      <pc:sldChg chg="addSp modSp">
        <pc:chgData name="Yuhan Li" userId="6rQTdrxWu88A1E4y7skdBdZXC2ozir94lf6lkJQXH5o=" providerId="None" clId="Web-{EBEC629E-9A57-438C-8513-D883721EE50F}" dt="2022-03-03T16:05:46.510" v="17" actId="1076"/>
        <pc:sldMkLst>
          <pc:docMk/>
          <pc:sldMk cId="599389641" sldId="454"/>
        </pc:sldMkLst>
        <pc:spChg chg="add mod">
          <ac:chgData name="Yuhan Li" userId="6rQTdrxWu88A1E4y7skdBdZXC2ozir94lf6lkJQXH5o=" providerId="None" clId="Web-{EBEC629E-9A57-438C-8513-D883721EE50F}" dt="2022-03-03T16:05:35.400" v="12" actId="1076"/>
          <ac:spMkLst>
            <pc:docMk/>
            <pc:sldMk cId="599389641" sldId="454"/>
            <ac:spMk id="2" creationId="{BA410ECB-3355-4214-83A4-3BDA5E3F1CDF}"/>
          </ac:spMkLst>
        </pc:spChg>
        <pc:spChg chg="add mod">
          <ac:chgData name="Yuhan Li" userId="6rQTdrxWu88A1E4y7skdBdZXC2ozir94lf6lkJQXH5o=" providerId="None" clId="Web-{EBEC629E-9A57-438C-8513-D883721EE50F}" dt="2022-03-03T16:05:46.510" v="17" actId="1076"/>
          <ac:spMkLst>
            <pc:docMk/>
            <pc:sldMk cId="599389641" sldId="454"/>
            <ac:spMk id="8" creationId="{999F55F3-6108-4C6E-9844-D5FF7EB98513}"/>
          </ac:spMkLst>
        </pc:spChg>
      </pc:sldChg>
      <pc:sldChg chg="addSp modSp">
        <pc:chgData name="Yuhan Li" userId="6rQTdrxWu88A1E4y7skdBdZXC2ozir94lf6lkJQXH5o=" providerId="None" clId="Web-{EBEC629E-9A57-438C-8513-D883721EE50F}" dt="2022-03-03T16:05:50.932" v="19" actId="20577"/>
        <pc:sldMkLst>
          <pc:docMk/>
          <pc:sldMk cId="3460942265" sldId="455"/>
        </pc:sldMkLst>
        <pc:spChg chg="add mod">
          <ac:chgData name="Yuhan Li" userId="6rQTdrxWu88A1E4y7skdBdZXC2ozir94lf6lkJQXH5o=" providerId="None" clId="Web-{EBEC629E-9A57-438C-8513-D883721EE50F}" dt="2022-03-03T16:05:50.932" v="19" actId="20577"/>
          <ac:spMkLst>
            <pc:docMk/>
            <pc:sldMk cId="3460942265" sldId="455"/>
            <ac:spMk id="7" creationId="{C3779BFB-DC81-417D-A914-C81F2270C4F5}"/>
          </ac:spMkLst>
        </pc:spChg>
      </pc:sldChg>
      <pc:sldChg chg="addSp modSp">
        <pc:chgData name="Yuhan Li" userId="6rQTdrxWu88A1E4y7skdBdZXC2ozir94lf6lkJQXH5o=" providerId="None" clId="Web-{EBEC629E-9A57-438C-8513-D883721EE50F}" dt="2022-03-03T16:05:53.885" v="21" actId="20577"/>
        <pc:sldMkLst>
          <pc:docMk/>
          <pc:sldMk cId="2064521725" sldId="456"/>
        </pc:sldMkLst>
        <pc:spChg chg="add mod">
          <ac:chgData name="Yuhan Li" userId="6rQTdrxWu88A1E4y7skdBdZXC2ozir94lf6lkJQXH5o=" providerId="None" clId="Web-{EBEC629E-9A57-438C-8513-D883721EE50F}" dt="2022-03-03T16:05:53.885" v="21" actId="20577"/>
          <ac:spMkLst>
            <pc:docMk/>
            <pc:sldMk cId="2064521725" sldId="456"/>
            <ac:spMk id="7" creationId="{12DCC120-207A-40B7-8828-533749D62D5C}"/>
          </ac:spMkLst>
        </pc:spChg>
      </pc:sldChg>
    </pc:docChg>
  </pc:docChgLst>
  <pc:docChgLst>
    <pc:chgData name="Yuhan Li" userId="6rQTdrxWu88A1E4y7skdBdZXC2ozir94lf6lkJQXH5o=" providerId="None" clId="Web-{D8372A7C-1C8F-4E0F-866D-A74085C68106}"/>
    <pc:docChg chg="modSld">
      <pc:chgData name="Yuhan Li" userId="6rQTdrxWu88A1E4y7skdBdZXC2ozir94lf6lkJQXH5o=" providerId="None" clId="Web-{D8372A7C-1C8F-4E0F-866D-A74085C68106}" dt="2022-03-10T16:01:13.198" v="7" actId="20577"/>
      <pc:docMkLst>
        <pc:docMk/>
      </pc:docMkLst>
      <pc:sldChg chg="addSp modSp">
        <pc:chgData name="Yuhan Li" userId="6rQTdrxWu88A1E4y7skdBdZXC2ozir94lf6lkJQXH5o=" providerId="None" clId="Web-{D8372A7C-1C8F-4E0F-866D-A74085C68106}" dt="2022-03-10T16:01:13.198" v="7" actId="20577"/>
        <pc:sldMkLst>
          <pc:docMk/>
          <pc:sldMk cId="2571527613" sldId="386"/>
        </pc:sldMkLst>
        <pc:spChg chg="add mod">
          <ac:chgData name="Yuhan Li" userId="6rQTdrxWu88A1E4y7skdBdZXC2ozir94lf6lkJQXH5o=" providerId="None" clId="Web-{D8372A7C-1C8F-4E0F-866D-A74085C68106}" dt="2022-03-10T16:01:13.198" v="7" actId="20577"/>
          <ac:spMkLst>
            <pc:docMk/>
            <pc:sldMk cId="2571527613" sldId="386"/>
            <ac:spMk id="5" creationId="{FBF5A20C-BCA7-4674-A508-92F664B69FC0}"/>
          </ac:spMkLst>
        </pc:spChg>
      </pc:sldChg>
      <pc:sldChg chg="addSp modSp">
        <pc:chgData name="Yuhan Li" userId="6rQTdrxWu88A1E4y7skdBdZXC2ozir94lf6lkJQXH5o=" providerId="None" clId="Web-{D8372A7C-1C8F-4E0F-866D-A74085C68106}" dt="2022-03-10T16:00:58.932" v="4" actId="20577"/>
        <pc:sldMkLst>
          <pc:docMk/>
          <pc:sldMk cId="1776626794" sldId="457"/>
        </pc:sldMkLst>
        <pc:spChg chg="add mod">
          <ac:chgData name="Yuhan Li" userId="6rQTdrxWu88A1E4y7skdBdZXC2ozir94lf6lkJQXH5o=" providerId="None" clId="Web-{D8372A7C-1C8F-4E0F-866D-A74085C68106}" dt="2022-03-10T16:00:58.932" v="4" actId="20577"/>
          <ac:spMkLst>
            <pc:docMk/>
            <pc:sldMk cId="1776626794" sldId="457"/>
            <ac:spMk id="2" creationId="{13FFF06D-D59F-445A-9CA4-021C598D02E9}"/>
          </ac:spMkLst>
        </pc:spChg>
      </pc:sldChg>
    </pc:docChg>
  </pc:docChgLst>
  <pc:docChgLst>
    <pc:chgData name="Pranav Thomas" userId="oCsOH1izO9f17g0quMOsvt1uemq8OSvEgEkSd6GR96c=" providerId="None" clId="Web-{833FCF6A-5573-4B68-BEF0-5DA446915E7E}"/>
    <pc:docChg chg="modSld">
      <pc:chgData name="Pranav Thomas" userId="oCsOH1izO9f17g0quMOsvt1uemq8OSvEgEkSd6GR96c=" providerId="None" clId="Web-{833FCF6A-5573-4B68-BEF0-5DA446915E7E}" dt="2021-10-21T16:12:16.027" v="9"/>
      <pc:docMkLst>
        <pc:docMk/>
      </pc:docMkLst>
      <pc:sldChg chg="modSp">
        <pc:chgData name="Pranav Thomas" userId="oCsOH1izO9f17g0quMOsvt1uemq8OSvEgEkSd6GR96c=" providerId="None" clId="Web-{833FCF6A-5573-4B68-BEF0-5DA446915E7E}" dt="2021-10-21T16:11:55.433" v="8" actId="20577"/>
        <pc:sldMkLst>
          <pc:docMk/>
          <pc:sldMk cId="599389641" sldId="454"/>
        </pc:sldMkLst>
        <pc:spChg chg="mod">
          <ac:chgData name="Pranav Thomas" userId="oCsOH1izO9f17g0quMOsvt1uemq8OSvEgEkSd6GR96c=" providerId="None" clId="Web-{833FCF6A-5573-4B68-BEF0-5DA446915E7E}" dt="2021-10-21T16:11:55.433" v="8" actId="20577"/>
          <ac:spMkLst>
            <pc:docMk/>
            <pc:sldMk cId="599389641" sldId="454"/>
            <ac:spMk id="5" creationId="{B7E91625-3513-5141-A8CE-3B643C65A2E9}"/>
          </ac:spMkLst>
        </pc:spChg>
      </pc:sldChg>
      <pc:sldChg chg="addSp delSp modSp delCm">
        <pc:chgData name="Pranav Thomas" userId="oCsOH1izO9f17g0quMOsvt1uemq8OSvEgEkSd6GR96c=" providerId="None" clId="Web-{833FCF6A-5573-4B68-BEF0-5DA446915E7E}" dt="2021-10-21T16:12:16.027" v="9"/>
        <pc:sldMkLst>
          <pc:docMk/>
          <pc:sldMk cId="1776626794" sldId="457"/>
        </pc:sldMkLst>
        <pc:spChg chg="add del mod">
          <ac:chgData name="Pranav Thomas" userId="oCsOH1izO9f17g0quMOsvt1uemq8OSvEgEkSd6GR96c=" providerId="None" clId="Web-{833FCF6A-5573-4B68-BEF0-5DA446915E7E}" dt="2021-10-21T16:09:04.365" v="3"/>
          <ac:spMkLst>
            <pc:docMk/>
            <pc:sldMk cId="1776626794" sldId="457"/>
            <ac:spMk id="2" creationId="{E233287F-F190-4434-8825-C4A3EBE25873}"/>
          </ac:spMkLst>
        </pc:spChg>
        <pc:spChg chg="mod">
          <ac:chgData name="Pranav Thomas" userId="oCsOH1izO9f17g0quMOsvt1uemq8OSvEgEkSd6GR96c=" providerId="None" clId="Web-{833FCF6A-5573-4B68-BEF0-5DA446915E7E}" dt="2021-10-21T16:08:40.427" v="1" actId="20577"/>
          <ac:spMkLst>
            <pc:docMk/>
            <pc:sldMk cId="1776626794" sldId="457"/>
            <ac:spMk id="8" creationId="{5DDC770E-F13C-9146-B161-BC6FC118095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11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11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11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829675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49EE7CCD-D0D6-204C-8B02-D9BB8AC2ED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0503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513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9C89EED9-EC76-754E-9D39-874B182CEBC7}" type="datetimeFigureOut">
              <a:rPr lang="en-US"/>
              <a:pPr>
                <a:defRPr/>
              </a:pPr>
              <a:t>3/10/2022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302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6425"/>
            <a:ext cx="5486400" cy="4183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718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675"/>
            <a:ext cx="2971800" cy="465138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cs typeface="+mn-cs"/>
              </a:defRPr>
            </a:lvl1pPr>
          </a:lstStyle>
          <a:p>
            <a:pPr>
              <a:defRPr/>
            </a:pPr>
            <a:fld id="{7AB2A98D-D104-C64F-B71D-44C7D1FB07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79631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78885" y="444729"/>
            <a:ext cx="11432116" cy="1051465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 lnSpcReduction="10000"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16"/>
          <p:cNvGrpSpPr/>
          <p:nvPr/>
        </p:nvGrpSpPr>
        <p:grpSpPr>
          <a:xfrm>
            <a:off x="378885" y="1492885"/>
            <a:ext cx="11435164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0974519" y="444729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1788" y="449005"/>
            <a:ext cx="10411968" cy="745580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marL="0" algn="l" defTabSz="914400" rtl="0" eaLnBrk="1" latinLnBrk="0" hangingPunct="1">
              <a:lnSpc>
                <a:spcPts val="46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1788" y="1211888"/>
            <a:ext cx="10338816" cy="280997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13" name="Rectangle 12"/>
          <p:cNvSpPr/>
          <p:nvPr/>
        </p:nvSpPr>
        <p:spPr>
          <a:xfrm>
            <a:off x="378885" y="6227064"/>
            <a:ext cx="11432116" cy="173736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378885" y="27091"/>
            <a:ext cx="11435164" cy="137411"/>
            <a:chOff x="284163" y="1577847"/>
            <a:chExt cx="8576373" cy="137411"/>
          </a:xfrm>
        </p:grpSpPr>
        <p:sp>
          <p:nvSpPr>
            <p:cNvPr id="6" name="Rectangle 5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7" name="Rectangle 6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8" name="Rectangle 7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588" y="1298762"/>
            <a:ext cx="5425440" cy="1162050"/>
          </a:xfrm>
          <a:noFill/>
        </p:spPr>
        <p:txBody>
          <a:bodyPr anchor="b">
            <a:noAutofit/>
          </a:bodyPr>
          <a:lstStyle>
            <a:lvl1pPr algn="ctr">
              <a:defRPr sz="32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78089" y="914401"/>
            <a:ext cx="5425440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8588" y="2456329"/>
            <a:ext cx="5425440" cy="318247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378885" y="372037"/>
            <a:ext cx="11435164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78884" y="457199"/>
            <a:ext cx="11436096" cy="435254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9406BE5-E2F8-6F45-9805-B4A061553587}"/>
              </a:ext>
            </a:extLst>
          </p:cNvPr>
          <p:cNvSpPr/>
          <p:nvPr userDrawn="1"/>
        </p:nvSpPr>
        <p:spPr>
          <a:xfrm>
            <a:off x="379816" y="5435229"/>
            <a:ext cx="11432116" cy="811205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109503-1578-914F-845E-4A7237C87136}"/>
              </a:ext>
            </a:extLst>
          </p:cNvPr>
          <p:cNvGrpSpPr/>
          <p:nvPr userDrawn="1"/>
        </p:nvGrpSpPr>
        <p:grpSpPr>
          <a:xfrm>
            <a:off x="379816" y="6263390"/>
            <a:ext cx="11435164" cy="137411"/>
            <a:chOff x="284163" y="1577847"/>
            <a:chExt cx="8576373" cy="13741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93C79C4-5CC9-864E-A31F-14DB150F994E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D078F31-0936-C84F-BA65-0292130CF5BF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24F4686-E101-2F4C-AF5D-07FC995CC85F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CEDCCF06-735E-8B48-AF16-41865FD79E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816" y="5609837"/>
            <a:ext cx="11432116" cy="636597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378885" y="4280648"/>
            <a:ext cx="11435164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095" y="4778189"/>
            <a:ext cx="11146989" cy="566738"/>
          </a:xfrm>
          <a:noFill/>
        </p:spPr>
        <p:txBody>
          <a:bodyPr anchor="b">
            <a:normAutofit/>
          </a:bodyPr>
          <a:lstStyle>
            <a:lvl1pPr algn="l">
              <a:defRPr sz="2800" b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78884" y="457200"/>
            <a:ext cx="11436096" cy="38221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8799" y="5344927"/>
            <a:ext cx="11072284" cy="804862"/>
          </a:xfrm>
          <a:noFill/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, Picture,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6801" y="914401"/>
            <a:ext cx="6926729" cy="52117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78884" y="4267201"/>
            <a:ext cx="3657600" cy="2120153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8802" y="4953001"/>
            <a:ext cx="3296023" cy="1246094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7686" y="4419600"/>
            <a:ext cx="3300527" cy="510988"/>
          </a:xfrm>
          <a:noFill/>
        </p:spPr>
        <p:txBody>
          <a:bodyPr anchor="b">
            <a:normAutofit/>
          </a:bodyPr>
          <a:lstStyle>
            <a:lvl1pPr algn="l">
              <a:defRPr sz="20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378885" y="594360"/>
            <a:ext cx="3657600" cy="36758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8" name="Group 14"/>
          <p:cNvGrpSpPr/>
          <p:nvPr/>
        </p:nvGrpSpPr>
        <p:grpSpPr>
          <a:xfrm>
            <a:off x="378885" y="367554"/>
            <a:ext cx="11435164" cy="137411"/>
            <a:chOff x="284163" y="1759424"/>
            <a:chExt cx="8576373" cy="137411"/>
          </a:xfrm>
        </p:grpSpPr>
        <p:sp>
          <p:nvSpPr>
            <p:cNvPr id="16" name="Rectangle 15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028018" y="5074576"/>
            <a:ext cx="7782983" cy="119543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78885" y="6263390"/>
            <a:ext cx="11435164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2215" y="4969563"/>
            <a:ext cx="7588868" cy="566738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4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028019" y="457199"/>
            <a:ext cx="7778496" cy="435254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93074" y="5540730"/>
            <a:ext cx="7538009" cy="631469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Picture Placeholder 2"/>
          <p:cNvSpPr>
            <a:spLocks noGrp="1"/>
          </p:cNvSpPr>
          <p:nvPr>
            <p:ph type="pic" idx="13"/>
          </p:nvPr>
        </p:nvSpPr>
        <p:spPr>
          <a:xfrm>
            <a:off x="378886" y="457200"/>
            <a:ext cx="3649133" cy="290779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14" name="Picture Placeholder 2"/>
          <p:cNvSpPr>
            <a:spLocks noGrp="1"/>
          </p:cNvSpPr>
          <p:nvPr>
            <p:ph type="pic" idx="14"/>
          </p:nvPr>
        </p:nvSpPr>
        <p:spPr>
          <a:xfrm>
            <a:off x="378886" y="3364992"/>
            <a:ext cx="3649133" cy="2898648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885" y="1465729"/>
            <a:ext cx="11432116" cy="4681071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67EEA3-A373-D640-A765-42D4DB5F0D14}"/>
              </a:ext>
            </a:extLst>
          </p:cNvPr>
          <p:cNvSpPr/>
          <p:nvPr userDrawn="1"/>
        </p:nvSpPr>
        <p:spPr>
          <a:xfrm>
            <a:off x="378885" y="259826"/>
            <a:ext cx="11432116" cy="811205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130B7CF-C06F-764D-894F-BB10FCFB5A70}"/>
              </a:ext>
            </a:extLst>
          </p:cNvPr>
          <p:cNvGrpSpPr/>
          <p:nvPr userDrawn="1"/>
        </p:nvGrpSpPr>
        <p:grpSpPr>
          <a:xfrm>
            <a:off x="378885" y="1087987"/>
            <a:ext cx="11435164" cy="137411"/>
            <a:chOff x="284163" y="1577847"/>
            <a:chExt cx="8576373" cy="137411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6256374-B8A1-6F40-882D-1C6451096484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F7FA2B4-76C7-5F47-A753-92E2A5ED1FAD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5BE84DDE-DB6E-1542-A01B-FF055639893E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B79D9472-193C-1A45-8CDF-371F68BE6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5" y="434434"/>
            <a:ext cx="11432116" cy="636597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290121" y="2884387"/>
            <a:ext cx="5934615" cy="1080248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717305" y="473076"/>
            <a:ext cx="888999" cy="5921375"/>
          </a:xfrm>
        </p:spPr>
        <p:txBody>
          <a:bodyPr vert="eaVert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884" y="457200"/>
            <a:ext cx="10036087" cy="5937250"/>
          </a:xfrm>
        </p:spPr>
        <p:txBody>
          <a:bodyPr vert="eaVert"/>
          <a:lstStyle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 rot="5400000">
            <a:off x="7657906" y="3346269"/>
            <a:ext cx="5934456" cy="183215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78885" y="259826"/>
            <a:ext cx="11432116" cy="811205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378885" y="1087987"/>
            <a:ext cx="11435164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885" y="434434"/>
            <a:ext cx="11432116" cy="636597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2485" y="1385888"/>
            <a:ext cx="8460316" cy="4896777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ig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78885" y="259826"/>
            <a:ext cx="11432116" cy="811205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378885" y="1087987"/>
            <a:ext cx="11435164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8885" y="434434"/>
            <a:ext cx="11432116" cy="636597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5914" y="1385888"/>
            <a:ext cx="10225088" cy="4896777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08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/C Ques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78885" y="455774"/>
            <a:ext cx="11432116" cy="677287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8" name="Group 7"/>
          <p:cNvGrpSpPr/>
          <p:nvPr/>
        </p:nvGrpSpPr>
        <p:grpSpPr>
          <a:xfrm>
            <a:off x="375836" y="1121186"/>
            <a:ext cx="11435164" cy="137411"/>
            <a:chOff x="284163" y="1577847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75339" y="3124200"/>
            <a:ext cx="8776366" cy="3429000"/>
          </a:xfrm>
        </p:spPr>
        <p:txBody>
          <a:bodyPr/>
          <a:lstStyle>
            <a:lvl1pPr marL="457200" indent="-457200">
              <a:buFont typeface="+mj-lt"/>
              <a:buAutoNum type="alphaUcPeriod"/>
              <a:defRPr/>
            </a:lvl1pPr>
            <a:lvl2pPr>
              <a:buFont typeface="+mj-lt"/>
              <a:buAutoNum type="alphaUcPeriod"/>
              <a:defRPr/>
            </a:lvl2pPr>
            <a:lvl3pPr marL="1371600" indent="-457200">
              <a:buFont typeface="+mj-lt"/>
              <a:buAutoNum type="alphaUcPeriod"/>
              <a:defRPr/>
            </a:lvl3pPr>
            <a:lvl4pPr marL="1603375" indent="-342900">
              <a:buFont typeface="+mj-lt"/>
              <a:buAutoNum type="alphaUcPeriod"/>
              <a:defRPr/>
            </a:lvl4pPr>
            <a:lvl5pPr marL="1951037" indent="-342900">
              <a:buFont typeface="+mj-lt"/>
              <a:buAutoNum type="alphaUcPeriod"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641721FB-420D-A64C-A743-66331CE37F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8885" y="630382"/>
            <a:ext cx="11432116" cy="502679"/>
          </a:xfrm>
        </p:spPr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050983D5-67C9-E642-8FAD-59ACC415224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36800" y="1905000"/>
            <a:ext cx="8814905" cy="1093664"/>
          </a:xfrm>
        </p:spPr>
        <p:txBody>
          <a:bodyPr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</a:lstStyle>
          <a:p>
            <a:pPr lvl="0"/>
            <a:r>
              <a:rPr lang="en-US" dirty="0"/>
              <a:t>Question</a:t>
            </a:r>
          </a:p>
        </p:txBody>
      </p:sp>
    </p:spTree>
    <p:extLst>
      <p:ext uri="{BB962C8B-B14F-4D97-AF65-F5344CB8AC3E}">
        <p14:creationId xmlns:p14="http://schemas.microsoft.com/office/powerpoint/2010/main" val="40133604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78885" y="5108713"/>
            <a:ext cx="11432116" cy="1161300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378885" y="6263390"/>
            <a:ext cx="11435164" cy="137411"/>
            <a:chOff x="284163" y="1759424"/>
            <a:chExt cx="8576373" cy="137411"/>
          </a:xfrm>
        </p:grpSpPr>
        <p:sp>
          <p:nvSpPr>
            <p:cNvPr id="10" name="Rectangle 9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0974519" y="4801576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24" y="5108713"/>
            <a:ext cx="10363200" cy="756972"/>
          </a:xfrm>
          <a:noFill/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b="0" i="0" kern="1200" cap="none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984" y="5861304"/>
            <a:ext cx="10314432" cy="402336"/>
          </a:xfrm>
        </p:spPr>
        <p:txBody>
          <a:bodyPr vert="horz" lIns="91440" tIns="45720" rIns="91440" bIns="45720" rtlCol="0"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378883" y="443755"/>
            <a:ext cx="11432116" cy="437029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78885" y="5090456"/>
            <a:ext cx="11432116" cy="1179557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</p:spPr>
        <p:txBody>
          <a:bodyPr vert="horz" lIns="91440" tIns="45720" rIns="182880" bIns="365760" rtlCol="0" anchor="b" anchorCtr="0">
            <a:normAutofit/>
          </a:bodyPr>
          <a:lstStyle/>
          <a:p>
            <a:pPr algn="l" defTabSz="914400" rtl="0" eaLnBrk="1" latinLnBrk="0" hangingPunct="1">
              <a:spcBef>
                <a:spcPct val="0"/>
              </a:spcBef>
              <a:buNone/>
            </a:pPr>
            <a:endParaRPr sz="4200" kern="120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378885" y="6263390"/>
            <a:ext cx="11435164" cy="137411"/>
            <a:chOff x="284163" y="1759424"/>
            <a:chExt cx="8576373" cy="137411"/>
          </a:xfrm>
        </p:grpSpPr>
        <p:sp>
          <p:nvSpPr>
            <p:cNvPr id="9" name="Rectangle 8"/>
            <p:cNvSpPr/>
            <p:nvPr/>
          </p:nvSpPr>
          <p:spPr>
            <a:xfrm>
              <a:off x="284163" y="1759424"/>
              <a:ext cx="2743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026392" y="1759424"/>
              <a:ext cx="1600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626864" y="1759424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0974519" y="4801576"/>
            <a:ext cx="5870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sz="3600">
                <a:solidFill>
                  <a:schemeClr val="bg1"/>
                </a:solidFill>
                <a:sym typeface="Wingdings"/>
              </a:rPr>
              <a:t></a:t>
            </a:r>
            <a:endParaRPr sz="36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741" y="5090456"/>
            <a:ext cx="10363200" cy="772463"/>
          </a:xfrm>
          <a:noFill/>
        </p:spPr>
        <p:txBody>
          <a:bodyPr anchor="b" anchorCtr="0">
            <a:normAutofit/>
          </a:bodyPr>
          <a:lstStyle>
            <a:lvl1pPr algn="l">
              <a:defRPr sz="3600" b="0" i="0" cap="none" baseline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7530" y="5862918"/>
            <a:ext cx="10309412" cy="403412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5601" y="1606578"/>
            <a:ext cx="5242560" cy="4727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38635" y="1606578"/>
            <a:ext cx="5242560" cy="4727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4D93677-88CB-2E4A-BE4A-539BE352E039}"/>
              </a:ext>
            </a:extLst>
          </p:cNvPr>
          <p:cNvSpPr/>
          <p:nvPr userDrawn="1"/>
        </p:nvSpPr>
        <p:spPr>
          <a:xfrm>
            <a:off x="378885" y="259826"/>
            <a:ext cx="11432116" cy="811205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6DD81C-C82F-A84A-AC5A-8C75D3AB1470}"/>
              </a:ext>
            </a:extLst>
          </p:cNvPr>
          <p:cNvGrpSpPr/>
          <p:nvPr userDrawn="1"/>
        </p:nvGrpSpPr>
        <p:grpSpPr>
          <a:xfrm>
            <a:off x="378885" y="1087987"/>
            <a:ext cx="11435164" cy="137411"/>
            <a:chOff x="284163" y="1577847"/>
            <a:chExt cx="8576373" cy="137411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CBF52C1-DEE2-1C43-8593-B59483682E67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22EC6AB-74F3-5649-B121-C7699956C009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EA8CDCC-9CF1-3E4E-B320-1B1FB6A60575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8" name="Title 1">
            <a:extLst>
              <a:ext uri="{FF2B5EF4-FFF2-40B4-BE49-F238E27FC236}">
                <a16:creationId xmlns:a16="http://schemas.microsoft.com/office/drawing/2014/main" id="{AF81BA4D-6B22-414E-9D15-4CAE0B922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5" y="434434"/>
            <a:ext cx="11432116" cy="636597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7883" y="1358622"/>
            <a:ext cx="524256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883" y="2191872"/>
            <a:ext cx="5242560" cy="4231694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2660" y="1358622"/>
            <a:ext cx="5242560" cy="833250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buNone/>
              <a:defRPr sz="26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2660" y="2191872"/>
            <a:ext cx="5242560" cy="4231694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2E02E4-FBDF-7F4B-AEEF-08EEB6879FA7}"/>
              </a:ext>
            </a:extLst>
          </p:cNvPr>
          <p:cNvSpPr/>
          <p:nvPr userDrawn="1"/>
        </p:nvSpPr>
        <p:spPr>
          <a:xfrm>
            <a:off x="378885" y="259826"/>
            <a:ext cx="11432116" cy="811205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E63364A-3CFE-D24C-BD9E-97404A583E8C}"/>
              </a:ext>
            </a:extLst>
          </p:cNvPr>
          <p:cNvGrpSpPr/>
          <p:nvPr userDrawn="1"/>
        </p:nvGrpSpPr>
        <p:grpSpPr>
          <a:xfrm>
            <a:off x="378885" y="1087987"/>
            <a:ext cx="11435164" cy="137411"/>
            <a:chOff x="284163" y="1577847"/>
            <a:chExt cx="8576373" cy="137411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9EEDE14-98AF-5A43-B3E3-1393A2677CBF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EE7A567-BA84-DA41-A62E-D5B8AA239D05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7320235-13DA-C841-BCB8-6F4BD5227F71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0" name="Title 1">
            <a:extLst>
              <a:ext uri="{FF2B5EF4-FFF2-40B4-BE49-F238E27FC236}">
                <a16:creationId xmlns:a16="http://schemas.microsoft.com/office/drawing/2014/main" id="{E0C1EB4D-A322-0A43-965D-D669A5F195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5" y="434434"/>
            <a:ext cx="11432116" cy="636597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1075279" y="167347"/>
            <a:ext cx="840828" cy="359760"/>
          </a:xfrm>
          <a:prstGeom prst="rect">
            <a:avLst/>
          </a:prstGeom>
        </p:spPr>
        <p:txBody>
          <a:bodyPr/>
          <a:lstStyle/>
          <a:p>
            <a:fld id="{5FD889E0-CAB2-4699-909D-B9A88D47ACB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EE6F86C-8C86-7044-A484-8677970C5FA6}"/>
              </a:ext>
            </a:extLst>
          </p:cNvPr>
          <p:cNvSpPr/>
          <p:nvPr userDrawn="1"/>
        </p:nvSpPr>
        <p:spPr>
          <a:xfrm>
            <a:off x="378885" y="259826"/>
            <a:ext cx="11432116" cy="811205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A632A1B6-A685-9F4A-BDC8-B96EC3364F6E}"/>
              </a:ext>
            </a:extLst>
          </p:cNvPr>
          <p:cNvGrpSpPr/>
          <p:nvPr userDrawn="1"/>
        </p:nvGrpSpPr>
        <p:grpSpPr>
          <a:xfrm>
            <a:off x="378885" y="1087987"/>
            <a:ext cx="11435164" cy="137411"/>
            <a:chOff x="284163" y="1577847"/>
            <a:chExt cx="8576373" cy="13741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ACE7C14-A632-AA49-ABC0-D2381D5036C6}"/>
                </a:ext>
              </a:extLst>
            </p:cNvPr>
            <p:cNvSpPr/>
            <p:nvPr/>
          </p:nvSpPr>
          <p:spPr>
            <a:xfrm>
              <a:off x="284163" y="1577847"/>
              <a:ext cx="1600200" cy="13741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B2381D9-8A1A-F143-8013-1292C8EBF107}"/>
                </a:ext>
              </a:extLst>
            </p:cNvPr>
            <p:cNvSpPr/>
            <p:nvPr/>
          </p:nvSpPr>
          <p:spPr>
            <a:xfrm>
              <a:off x="1885174" y="1577847"/>
              <a:ext cx="2743200" cy="13741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19DDC16-5E7D-6D43-AA74-17447954AA3A}"/>
                </a:ext>
              </a:extLst>
            </p:cNvPr>
            <p:cNvSpPr/>
            <p:nvPr/>
          </p:nvSpPr>
          <p:spPr>
            <a:xfrm>
              <a:off x="4626864" y="1577847"/>
              <a:ext cx="4233672" cy="13741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4AF4D97C-3638-9E47-89E6-A58EE3F11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885" y="434434"/>
            <a:ext cx="11432116" cy="636597"/>
          </a:xfrm>
        </p:spPr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75338" y="2133601"/>
            <a:ext cx="9435663" cy="3992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59915" y="6437033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4251665B-C24A-4702-B522-6A4334602E03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6264" y="6437033"/>
            <a:ext cx="81665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8885" y="630382"/>
            <a:ext cx="11432116" cy="9678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338" r:id="rId1"/>
    <p:sldLayoutId id="2147484339" r:id="rId2"/>
    <p:sldLayoutId id="2147484355" r:id="rId3"/>
    <p:sldLayoutId id="2147484354" r:id="rId4"/>
    <p:sldLayoutId id="2147484341" r:id="rId5"/>
    <p:sldLayoutId id="2147484342" r:id="rId6"/>
    <p:sldLayoutId id="2147484343" r:id="rId7"/>
    <p:sldLayoutId id="2147484344" r:id="rId8"/>
    <p:sldLayoutId id="2147484345" r:id="rId9"/>
    <p:sldLayoutId id="2147484346" r:id="rId10"/>
    <p:sldLayoutId id="2147484347" r:id="rId11"/>
    <p:sldLayoutId id="2147484348" r:id="rId12"/>
    <p:sldLayoutId id="2147484349" r:id="rId13"/>
    <p:sldLayoutId id="2147484350" r:id="rId14"/>
    <p:sldLayoutId id="2147484351" r:id="rId15"/>
    <p:sldLayoutId id="2147484352" r:id="rId16"/>
    <p:sldLayoutId id="2147484353" r:id="rId17"/>
  </p:sldLayoutIdLst>
  <p:txStyles>
    <p:titleStyle>
      <a:lvl1pPr algn="r" defTabSz="914400" rtl="0" eaLnBrk="1" latinLnBrk="0" hangingPunct="1">
        <a:spcBef>
          <a:spcPct val="0"/>
        </a:spcBef>
        <a:buNone/>
        <a:defRPr sz="42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454025" indent="-454025" algn="l" defTabSz="914400" rtl="0" eaLnBrk="1" latinLnBrk="0" hangingPunct="1">
        <a:spcBef>
          <a:spcPts val="20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914400" indent="-457200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260475" indent="-346075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600200" indent="-339725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939925" indent="-3317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29076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625725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970213" indent="-344488" algn="l" defTabSz="914400" rtl="0" eaLnBrk="1" latinLnBrk="0" hangingPunct="1">
        <a:spcBef>
          <a:spcPts val="600"/>
        </a:spcBef>
        <a:buClr>
          <a:schemeClr val="tx1">
            <a:lumMod val="75000"/>
            <a:lumOff val="25000"/>
          </a:schemeClr>
        </a:buClr>
        <a:buSzPct val="90000"/>
        <a:buFont typeface="Wingdings" pitchFamily="2" charset="2"/>
        <a:buChar char=""/>
        <a:defRPr lang="en-US" sz="1800" kern="1200" dirty="0" smtClean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3313113" indent="-344488" algn="l" defTabSz="914400" rtl="0" eaLnBrk="1" latinLnBrk="0" hangingPunct="1">
        <a:spcBef>
          <a:spcPts val="600"/>
        </a:spcBef>
        <a:buClr>
          <a:schemeClr val="bg1">
            <a:lumMod val="65000"/>
          </a:schemeClr>
        </a:buClr>
        <a:buSzPct val="90000"/>
        <a:buFont typeface="Wingdings" pitchFamily="2" charset="2"/>
        <a:buChar char=""/>
        <a:defRPr lang="en-US" sz="1800" kern="1200" dirty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 to C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8493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9910" y="3496425"/>
            <a:ext cx="4292357" cy="286045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 We’re Ready for a Fast, Modern Jet, Right?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673788" y="1785471"/>
            <a:ext cx="23655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CS2110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9310" y="1785470"/>
            <a:ext cx="4044511" cy="3082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784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Well, C is More Like</a:t>
            </a:r>
            <a:r>
              <a:rPr lang="mr-IN" dirty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673788" y="1785471"/>
            <a:ext cx="236551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CS2110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7083" y="3492137"/>
            <a:ext cx="4292573" cy="32194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963" y="1541972"/>
            <a:ext cx="4501122" cy="2385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911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500"/>
              </a:spcBef>
            </a:pPr>
            <a:r>
              <a:rPr lang="en-US" sz="2800" dirty="0"/>
              <a:t>C is the language that will allow you to do anything.</a:t>
            </a:r>
          </a:p>
          <a:p>
            <a:pPr>
              <a:spcBef>
                <a:spcPts val="500"/>
              </a:spcBef>
            </a:pPr>
            <a:r>
              <a:rPr lang="en-US" sz="2800" dirty="0"/>
              <a:t>It is used to write operating systems, other languages, low level hardware drivers, cryptography, networking, etc.</a:t>
            </a:r>
          </a:p>
          <a:p>
            <a:pPr>
              <a:spcBef>
                <a:spcPts val="500"/>
              </a:spcBef>
            </a:pPr>
            <a:r>
              <a:rPr lang="en-US" sz="2800" dirty="0"/>
              <a:t>It was designed to be easily compiled and to product compact, efficient code</a:t>
            </a:r>
          </a:p>
          <a:p>
            <a:pPr>
              <a:spcBef>
                <a:spcPts val="500"/>
              </a:spcBef>
            </a:pPr>
            <a:r>
              <a:rPr lang="en-US" sz="2800" dirty="0"/>
              <a:t>It won't check for many runtime errors</a:t>
            </a:r>
          </a:p>
          <a:p>
            <a:pPr>
              <a:spcBef>
                <a:spcPts val="500"/>
              </a:spcBef>
            </a:pPr>
            <a:r>
              <a:rPr lang="en-US" sz="2800" dirty="0"/>
              <a:t>Remember: It was invented to implement system software for a </a:t>
            </a:r>
            <a:r>
              <a:rPr lang="en-US" sz="2800" b="1" dirty="0"/>
              <a:t>small</a:t>
            </a:r>
            <a:r>
              <a:rPr lang="en-US" sz="2800" dirty="0"/>
              <a:t> computer </a:t>
            </a:r>
          </a:p>
        </p:txBody>
      </p:sp>
    </p:spTree>
    <p:extLst>
      <p:ext uri="{BB962C8B-B14F-4D97-AF65-F5344CB8AC3E}">
        <p14:creationId xmlns:p14="http://schemas.microsoft.com/office/powerpoint/2010/main" val="10930501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500"/>
              </a:spcBef>
            </a:pPr>
            <a:r>
              <a:rPr lang="en-US" sz="2800" dirty="0"/>
              <a:t>C is not your friend</a:t>
            </a:r>
          </a:p>
          <a:p>
            <a:pPr>
              <a:spcBef>
                <a:spcPts val="500"/>
              </a:spcBef>
            </a:pPr>
            <a:r>
              <a:rPr lang="en-US" sz="2800" dirty="0"/>
              <a:t>C trusts you and will do exactly what you ask: It is quite certain you are a careful, knowledgeable programmer.  Don’t disappoint it!</a:t>
            </a:r>
          </a:p>
          <a:p>
            <a:pPr>
              <a:spcBef>
                <a:spcPts val="500"/>
              </a:spcBef>
            </a:pPr>
            <a:r>
              <a:rPr lang="en-US" sz="2800" dirty="0"/>
              <a:t>All the symbols mean something!</a:t>
            </a:r>
          </a:p>
          <a:p>
            <a:pPr>
              <a:spcBef>
                <a:spcPts val="500"/>
              </a:spcBef>
            </a:pPr>
            <a:r>
              <a:rPr lang="en-US" sz="2800" dirty="0"/>
              <a:t>"I'll just type something in and the compiler will fix it for me” just won't work</a:t>
            </a:r>
          </a:p>
          <a:p>
            <a:pPr>
              <a:spcBef>
                <a:spcPts val="500"/>
              </a:spcBef>
            </a:pPr>
            <a:r>
              <a:rPr lang="en-US" sz="2800" dirty="0"/>
              <a:t>Read and reread the C book!  And there are plenty more tutorial resources on the net</a:t>
            </a:r>
          </a:p>
        </p:txBody>
      </p:sp>
    </p:spTree>
    <p:extLst>
      <p:ext uri="{BB962C8B-B14F-4D97-AF65-F5344CB8AC3E}">
        <p14:creationId xmlns:p14="http://schemas.microsoft.com/office/powerpoint/2010/main" val="2858564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Languages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500"/>
              </a:spcBef>
            </a:pPr>
            <a:r>
              <a:rPr lang="en-US" sz="2800" dirty="0"/>
              <a:t>Many problem-oriented programming languages have features that try to prevent the programmer from doing something wrong or letting you know when you do, e.g.</a:t>
            </a:r>
          </a:p>
          <a:p>
            <a:pPr lvl="1">
              <a:spcBef>
                <a:spcPts val="500"/>
              </a:spcBef>
            </a:pPr>
            <a:r>
              <a:rPr lang="en-US" sz="2800" dirty="0"/>
              <a:t>Java does not allow you access memory by address</a:t>
            </a:r>
          </a:p>
          <a:p>
            <a:pPr lvl="1">
              <a:spcBef>
                <a:spcPts val="500"/>
              </a:spcBef>
            </a:pPr>
            <a:r>
              <a:rPr lang="en-US" sz="2800" dirty="0"/>
              <a:t>Java throws an exception when you have an array out of bounds</a:t>
            </a:r>
          </a:p>
          <a:p>
            <a:pPr>
              <a:spcBef>
                <a:spcPts val="500"/>
              </a:spcBef>
            </a:pPr>
            <a:r>
              <a:rPr lang="en-US" sz="2800" dirty="0"/>
              <a:t>C is not one of these languages. Why?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2916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Differences Between Java and 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500"/>
              </a:spcBef>
            </a:pPr>
            <a:r>
              <a:rPr lang="en-US" dirty="0"/>
              <a:t>C is about 50 years old and pre-dates Java by about 25 years</a:t>
            </a:r>
          </a:p>
          <a:p>
            <a:pPr>
              <a:spcBef>
                <a:spcPts val="500"/>
              </a:spcBef>
            </a:pPr>
            <a:r>
              <a:rPr lang="en-US" dirty="0"/>
              <a:t>C is procedural; no objects or classes</a:t>
            </a:r>
          </a:p>
          <a:p>
            <a:pPr>
              <a:spcBef>
                <a:spcPts val="500"/>
              </a:spcBef>
            </a:pPr>
            <a:r>
              <a:rPr lang="en-US" dirty="0"/>
              <a:t>C structs are used in place of classes</a:t>
            </a:r>
          </a:p>
          <a:p>
            <a:pPr>
              <a:spcBef>
                <a:spcPts val="500"/>
              </a:spcBef>
            </a:pPr>
            <a:r>
              <a:rPr lang="en-US" dirty="0"/>
              <a:t>Pointers are used in place of object references</a:t>
            </a:r>
          </a:p>
          <a:p>
            <a:pPr>
              <a:spcBef>
                <a:spcPts val="500"/>
              </a:spcBef>
            </a:pPr>
            <a:r>
              <a:rPr lang="en-US" dirty="0"/>
              <a:t>No overloading of function names; each function must have a unique name</a:t>
            </a:r>
          </a:p>
          <a:p>
            <a:pPr>
              <a:spcBef>
                <a:spcPts val="500"/>
              </a:spcBef>
            </a:pPr>
            <a:r>
              <a:rPr lang="en-US" dirty="0"/>
              <a:t>C does not include a native </a:t>
            </a:r>
            <a:r>
              <a:rPr lang="en-US"/>
              <a:t>string datatype</a:t>
            </a:r>
            <a:endParaRPr lang="en-US" dirty="0"/>
          </a:p>
          <a:p>
            <a:pPr lvl="1">
              <a:spcBef>
                <a:spcPts val="500"/>
              </a:spcBef>
            </a:pPr>
            <a:r>
              <a:rPr lang="en-US" dirty="0"/>
              <a:t>Strings are arrays of characters</a:t>
            </a:r>
          </a:p>
          <a:p>
            <a:pPr lvl="1">
              <a:spcBef>
                <a:spcPts val="500"/>
              </a:spcBef>
            </a:pPr>
            <a:r>
              <a:rPr lang="en-US" dirty="0"/>
              <a:t>And characters are 8-bit integers</a:t>
            </a:r>
          </a:p>
          <a:p>
            <a:pPr>
              <a:spcBef>
                <a:spcPts val="500"/>
              </a:spcBef>
            </a:pPr>
            <a:r>
              <a:rPr lang="en-US" dirty="0"/>
              <a:t>C does not have print or I/O built-in</a:t>
            </a:r>
          </a:p>
          <a:p>
            <a:pPr lvl="1">
              <a:spcBef>
                <a:spcPts val="500"/>
              </a:spcBef>
            </a:pPr>
            <a:r>
              <a:rPr lang="en-US" dirty="0"/>
              <a:t>For strings and printing, use standard C libraries</a:t>
            </a:r>
          </a:p>
          <a:p>
            <a:pPr>
              <a:spcBef>
                <a:spcPts val="500"/>
              </a:spcBef>
            </a:pPr>
            <a:endParaRPr lang="en-US" dirty="0"/>
          </a:p>
          <a:p>
            <a:pPr>
              <a:spcBef>
                <a:spcPts val="5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054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Expressions and Control Statements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Expressions are very similar</a:t>
            </a:r>
          </a:p>
          <a:p>
            <a:pPr lvl="1"/>
            <a:r>
              <a:rPr lang="en-US" dirty="0"/>
              <a:t>All expressions (including assignments) yield a value.</a:t>
            </a:r>
          </a:p>
          <a:p>
            <a:pPr lvl="1"/>
            <a:r>
              <a:rPr lang="en-US" dirty="0"/>
              <a:t>Order of precedence is the same</a:t>
            </a:r>
          </a:p>
          <a:p>
            <a:pPr lvl="1"/>
            <a:r>
              <a:rPr lang="en-US" dirty="0"/>
              <a:t>No “new” ,“</a:t>
            </a:r>
            <a:r>
              <a:rPr lang="en-US" dirty="0" err="1"/>
              <a:t>instanceof</a:t>
            </a:r>
            <a:r>
              <a:rPr lang="en-US" dirty="0"/>
              <a:t>”, or &gt;&gt;&gt; (from Java)</a:t>
            </a:r>
          </a:p>
          <a:p>
            <a:pPr lvl="1"/>
            <a:r>
              <a:rPr lang="en-US" dirty="0"/>
              <a:t>C does have: “</a:t>
            </a:r>
            <a:r>
              <a:rPr lang="en-US" dirty="0" err="1"/>
              <a:t>sizeof</a:t>
            </a:r>
            <a:r>
              <a:rPr lang="en-US" dirty="0"/>
              <a:t>”, unary &amp;, unary * and </a:t>
            </a:r>
            <a:br>
              <a:rPr lang="en-US" dirty="0"/>
            </a:br>
            <a:r>
              <a:rPr lang="en-US" dirty="0"/>
              <a:t>binary -&gt;</a:t>
            </a:r>
          </a:p>
          <a:p>
            <a:r>
              <a:rPr lang="en-US" dirty="0"/>
              <a:t>Control statements are quite similar</a:t>
            </a:r>
          </a:p>
          <a:p>
            <a:pPr lvl="1"/>
            <a:r>
              <a:rPr lang="en-US" dirty="0"/>
              <a:t>Old friends “if”, “while”, “do-while”, “for”, “switch”, “break”, “continue”, “return”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0629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Ready for HW 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We’re going to introduce several topics that you’ll need to complete Homework 7.</a:t>
            </a:r>
          </a:p>
          <a:p>
            <a:r>
              <a:rPr lang="en-US" dirty="0"/>
              <a:t>You are going to take the terms and examples we present and look them up in K&amp;R, </a:t>
            </a:r>
            <a:r>
              <a:rPr lang="en-US" dirty="0" err="1"/>
              <a:t>Patt</a:t>
            </a:r>
            <a:r>
              <a:rPr lang="en-US" dirty="0"/>
              <a:t>, and/or the internet to get clarification if you need it.</a:t>
            </a:r>
          </a:p>
          <a:p>
            <a:r>
              <a:rPr lang="en-US" dirty="0"/>
              <a:t>Then, after Homework 7 is started, we’ll come back and look at some of these topics in more detail.</a:t>
            </a:r>
          </a:p>
        </p:txBody>
      </p:sp>
    </p:spTree>
    <p:extLst>
      <p:ext uri="{BB962C8B-B14F-4D97-AF65-F5344CB8AC3E}">
        <p14:creationId xmlns:p14="http://schemas.microsoft.com/office/powerpoint/2010/main" val="9061375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Need for HW 7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We’ll do these topics first: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Data types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Strings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err="1"/>
              <a:t>printf</a:t>
            </a:r>
            <a:r>
              <a:rPr lang="en-US" dirty="0"/>
              <a:t>() 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C preprocessor (#define, #include)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 err="1"/>
              <a:t>Structs</a:t>
            </a:r>
            <a:endParaRPr lang="en-US" dirty="0"/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Pointers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Functions</a:t>
            </a:r>
          </a:p>
          <a:p>
            <a:pPr marL="971550" lvl="1" indent="-514350">
              <a:buFont typeface="+mj-lt"/>
              <a:buAutoNum type="alphaUcPeriod"/>
            </a:pPr>
            <a:r>
              <a:rPr lang="en-US" dirty="0"/>
              <a:t>Command Line Arguments (</a:t>
            </a:r>
            <a:r>
              <a:rPr lang="en-US" dirty="0" err="1"/>
              <a:t>argc</a:t>
            </a:r>
            <a:r>
              <a:rPr lang="en-US" dirty="0"/>
              <a:t>, </a:t>
            </a:r>
            <a:r>
              <a:rPr lang="en-US" dirty="0" err="1"/>
              <a:t>argv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244411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Data 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Integer types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[unsigned] char 			8 bits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[unsigned] short [</a:t>
            </a:r>
            <a:r>
              <a:rPr lang="en-US" dirty="0" err="1"/>
              <a:t>int</a:t>
            </a:r>
            <a:r>
              <a:rPr lang="en-US" dirty="0"/>
              <a:t>]		16 bits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[unsigned] </a:t>
            </a:r>
            <a:r>
              <a:rPr lang="en-US" dirty="0" err="1"/>
              <a:t>int</a:t>
            </a:r>
            <a:r>
              <a:rPr lang="en-US" dirty="0"/>
              <a:t>			16/32 bits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[unsigned] long [</a:t>
            </a:r>
            <a:r>
              <a:rPr lang="en-US" dirty="0" err="1"/>
              <a:t>int</a:t>
            </a:r>
            <a:r>
              <a:rPr lang="en-US" dirty="0"/>
              <a:t>]		32/64 bits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[unsigned] long long [int]	64 bits</a:t>
            </a:r>
          </a:p>
          <a:p>
            <a:pPr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Floating point types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float				32 bits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double				64 bits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long double			80/128 bits</a:t>
            </a:r>
          </a:p>
          <a:p>
            <a:pPr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Aggregate types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array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struct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union (later)</a:t>
            </a:r>
          </a:p>
          <a:p>
            <a:pPr>
              <a:spcBef>
                <a:spcPts val="0"/>
              </a:spcBef>
              <a:buFont typeface="Arial"/>
              <a:buChar char="•"/>
              <a:defRPr/>
            </a:pPr>
            <a:r>
              <a:rPr lang="en-US" dirty="0"/>
              <a:t>Pointers (a special kind of integer)</a:t>
            </a:r>
          </a:p>
          <a:p>
            <a:pPr lvl="1">
              <a:spcBef>
                <a:spcPts val="0"/>
              </a:spcBef>
              <a:buFont typeface="Arial"/>
              <a:buChar char="•"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43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Where Are We Now?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We’ve taken apart a computer from the circuit level to the assembly-language level (and it’s not even mid-term)!</a:t>
            </a:r>
          </a:p>
          <a:p>
            <a:r>
              <a:rPr lang="en-US" dirty="0"/>
              <a:t>We know how to work those pieces</a:t>
            </a:r>
          </a:p>
          <a:p>
            <a:r>
              <a:rPr lang="en-US" dirty="0"/>
              <a:t>We’re ready to talk seriously about problem-oriented languages</a:t>
            </a:r>
          </a:p>
        </p:txBody>
      </p:sp>
    </p:spTree>
    <p:extLst>
      <p:ext uri="{BB962C8B-B14F-4D97-AF65-F5344CB8AC3E}">
        <p14:creationId xmlns:p14="http://schemas.microsoft.com/office/powerpoint/2010/main" val="2788215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How Big?  It Depends.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dirty="0"/>
              <a:t>It depends on your platform</a:t>
            </a:r>
          </a:p>
          <a:p>
            <a:pPr lvl="1">
              <a:defRPr/>
            </a:pPr>
            <a:r>
              <a:rPr lang="en-US" dirty="0"/>
              <a:t>char </a:t>
            </a:r>
            <a:r>
              <a:rPr lang="mr-IN" dirty="0"/>
              <a:t>–</a:t>
            </a:r>
            <a:r>
              <a:rPr lang="en-US" dirty="0"/>
              <a:t> exactly 8 bits</a:t>
            </a:r>
          </a:p>
          <a:p>
            <a:pPr lvl="1">
              <a:defRPr/>
            </a:pPr>
            <a:r>
              <a:rPr lang="en-US" dirty="0"/>
              <a:t>short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at least 16 bits</a:t>
            </a:r>
          </a:p>
          <a:p>
            <a:pPr lvl="1">
              <a:defRPr/>
            </a:pPr>
            <a:r>
              <a:rPr lang="en-US" dirty="0" err="1"/>
              <a:t>int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at least 16 bits</a:t>
            </a:r>
          </a:p>
          <a:p>
            <a:pPr lvl="1">
              <a:defRPr/>
            </a:pPr>
            <a:r>
              <a:rPr lang="en-US" dirty="0"/>
              <a:t>long 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at least 32 bits</a:t>
            </a:r>
          </a:p>
          <a:p>
            <a:pPr>
              <a:defRPr/>
            </a:pPr>
            <a:r>
              <a:rPr lang="en-US" dirty="0"/>
              <a:t>You can tell with </a:t>
            </a:r>
            <a:r>
              <a:rPr lang="en-US" b="1" dirty="0" err="1"/>
              <a:t>sizeof</a:t>
            </a:r>
            <a:endParaRPr lang="en-US" b="1" dirty="0"/>
          </a:p>
          <a:p>
            <a:pPr>
              <a:defRPr/>
            </a:pPr>
            <a:r>
              <a:rPr lang="en-US" b="1" dirty="0" err="1"/>
              <a:t>sizeof</a:t>
            </a:r>
            <a:r>
              <a:rPr lang="en-US" dirty="0"/>
              <a:t> is a </a:t>
            </a:r>
            <a:r>
              <a:rPr lang="en-US" b="1" dirty="0"/>
              <a:t>compile-time </a:t>
            </a:r>
            <a:r>
              <a:rPr lang="en-US" dirty="0"/>
              <a:t>constant reflecting the number of bytes held by a data type </a:t>
            </a:r>
            <a:r>
              <a:rPr lang="en-US" b="1" dirty="0"/>
              <a:t>or</a:t>
            </a:r>
            <a:r>
              <a:rPr lang="en-US" dirty="0"/>
              <a:t> instance</a:t>
            </a:r>
            <a:endParaRPr lang="en-US" b="1" dirty="0"/>
          </a:p>
          <a:p>
            <a:pPr>
              <a:defRPr/>
            </a:pPr>
            <a:r>
              <a:rPr lang="en-US" dirty="0" err="1"/>
              <a:t>sizeof</a:t>
            </a:r>
            <a:r>
              <a:rPr lang="en-US" dirty="0"/>
              <a:t>(char</a:t>
            </a:r>
            <a:r>
              <a:rPr lang="en-US"/>
              <a:t>) &lt;= </a:t>
            </a:r>
            <a:r>
              <a:rPr lang="en-US" dirty="0" err="1"/>
              <a:t>sizeof</a:t>
            </a:r>
            <a:r>
              <a:rPr lang="en-US" dirty="0"/>
              <a:t>(short) &lt;= </a:t>
            </a:r>
            <a:r>
              <a:rPr lang="en-US" dirty="0" err="1"/>
              <a:t>sizeof</a:t>
            </a:r>
            <a:r>
              <a:rPr lang="en-US" dirty="0"/>
              <a:t>(int) &lt;= </a:t>
            </a:r>
            <a:r>
              <a:rPr lang="en-US" dirty="0" err="1"/>
              <a:t>sizeof</a:t>
            </a:r>
            <a:r>
              <a:rPr lang="en-US" dirty="0"/>
              <a:t>(long)</a:t>
            </a:r>
          </a:p>
          <a:p>
            <a:pPr>
              <a:defRPr/>
            </a:pPr>
            <a:r>
              <a:rPr lang="en-US" b="1" dirty="0" err="1"/>
              <a:t>sizeof</a:t>
            </a:r>
            <a:r>
              <a:rPr lang="en-US" b="1" dirty="0"/>
              <a:t> </a:t>
            </a:r>
            <a:r>
              <a:rPr lang="en-US" dirty="0"/>
              <a:t>char is 1.</a:t>
            </a:r>
          </a:p>
        </p:txBody>
      </p:sp>
    </p:spTree>
    <p:extLst>
      <p:ext uri="{BB962C8B-B14F-4D97-AF65-F5344CB8AC3E}">
        <p14:creationId xmlns:p14="http://schemas.microsoft.com/office/powerpoint/2010/main" val="154240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 historically did not have a Boolean data type.</a:t>
            </a:r>
          </a:p>
          <a:p>
            <a:pPr lvl="1"/>
            <a:r>
              <a:rPr lang="en-US" dirty="0"/>
              <a:t>Instead, we can use integers to represent Boolean values.</a:t>
            </a:r>
          </a:p>
          <a:p>
            <a:pPr lvl="1"/>
            <a:endParaRPr lang="en-US" dirty="0"/>
          </a:p>
          <a:p>
            <a:r>
              <a:rPr lang="en-US" dirty="0"/>
              <a:t>Any integer that is 0 evaluates as False</a:t>
            </a:r>
          </a:p>
          <a:p>
            <a:r>
              <a:rPr lang="en-US" dirty="0"/>
              <a:t>Any non-zero integer evaluates as True</a:t>
            </a:r>
          </a:p>
          <a:p>
            <a:r>
              <a:rPr lang="en-US" dirty="0"/>
              <a:t>Also applies for a char</a:t>
            </a:r>
          </a:p>
          <a:p>
            <a:pPr lvl="1"/>
            <a:r>
              <a:rPr lang="en-US" dirty="0"/>
              <a:t>Remember a char is just an 8-bit </a:t>
            </a:r>
            <a:r>
              <a:rPr lang="en-US" dirty="0" err="1"/>
              <a:t>int</a:t>
            </a:r>
            <a:r>
              <a:rPr lang="en-US" dirty="0"/>
              <a:t> in C</a:t>
            </a:r>
          </a:p>
          <a:p>
            <a:pPr lvl="1"/>
            <a:r>
              <a:rPr lang="en-US" dirty="0"/>
              <a:t>So the NUL character ‘\0’ evaluates to False</a:t>
            </a:r>
          </a:p>
          <a:p>
            <a:r>
              <a:rPr lang="en-US" dirty="0"/>
              <a:t>Also applies for a pointer</a:t>
            </a:r>
          </a:p>
          <a:p>
            <a:pPr lvl="1"/>
            <a:r>
              <a:rPr lang="en-US" dirty="0"/>
              <a:t>A memory address that is 0x0 evaluates as False</a:t>
            </a:r>
          </a:p>
          <a:p>
            <a:pPr lvl="1"/>
            <a:r>
              <a:rPr lang="en-US" dirty="0"/>
              <a:t>More on this later!</a:t>
            </a:r>
          </a:p>
        </p:txBody>
      </p:sp>
    </p:spTree>
    <p:extLst>
      <p:ext uri="{BB962C8B-B14F-4D97-AF65-F5344CB8AC3E}">
        <p14:creationId xmlns:p14="http://schemas.microsoft.com/office/powerpoint/2010/main" val="2489359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2484" y="1385888"/>
            <a:ext cx="8667579" cy="527094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Strings are arrays of characters </a:t>
            </a:r>
          </a:p>
          <a:p>
            <a:r>
              <a:rPr lang="en-US" dirty="0"/>
              <a:t>Strings end with an ASCII NUL (a.k.a. 0 or ‘\0’)</a:t>
            </a:r>
          </a:p>
          <a:p>
            <a:r>
              <a:rPr lang="en-US" dirty="0"/>
              <a:t>You can define them like this</a:t>
            </a:r>
            <a:br>
              <a:rPr lang="en-US" dirty="0"/>
            </a:br>
            <a:r>
              <a:rPr lang="en-US" dirty="0"/>
              <a:t>		char </a:t>
            </a:r>
            <a:r>
              <a:rPr lang="en-US" dirty="0" err="1"/>
              <a:t>mystr</a:t>
            </a:r>
            <a:r>
              <a:rPr lang="en-US" dirty="0"/>
              <a:t>[6];</a:t>
            </a:r>
          </a:p>
          <a:p>
            <a:r>
              <a:rPr lang="en-US" dirty="0"/>
              <a:t>You can initialize them several ways</a:t>
            </a:r>
            <a:br>
              <a:rPr lang="en-US" dirty="0"/>
            </a:br>
            <a:r>
              <a:rPr lang="en-US" dirty="0"/>
              <a:t>		char </a:t>
            </a:r>
            <a:r>
              <a:rPr lang="en-US" dirty="0" err="1"/>
              <a:t>mystr</a:t>
            </a:r>
            <a:r>
              <a:rPr lang="en-US" dirty="0"/>
              <a:t>[6] = { ‘H’, ‘e’, ‘l’, ‘l’, ‘o’, ‘\0’ };</a:t>
            </a:r>
            <a:br>
              <a:rPr lang="en-US" dirty="0"/>
            </a:br>
            <a:r>
              <a:rPr lang="en-US" dirty="0"/>
              <a:t>		char </a:t>
            </a:r>
            <a:r>
              <a:rPr lang="en-US" dirty="0" err="1"/>
              <a:t>mystr</a:t>
            </a:r>
            <a:r>
              <a:rPr lang="en-US" dirty="0"/>
              <a:t>[] = { ‘H’, ‘e’, ‘l’, ‘l’, ‘o’, ‘\0’ };</a:t>
            </a:r>
            <a:br>
              <a:rPr lang="en-US" dirty="0"/>
            </a:br>
            <a:r>
              <a:rPr lang="en-US" dirty="0"/>
              <a:t>		char </a:t>
            </a:r>
            <a:r>
              <a:rPr lang="en-US" dirty="0" err="1"/>
              <a:t>mystr</a:t>
            </a:r>
            <a:r>
              <a:rPr lang="en-US" dirty="0"/>
              <a:t>[] = “Hello”;</a:t>
            </a:r>
          </a:p>
          <a:p>
            <a:r>
              <a:rPr lang="en-US" dirty="0"/>
              <a:t>The latter two are </a:t>
            </a:r>
            <a:r>
              <a:rPr lang="en-US" b="1" dirty="0"/>
              <a:t>special cases </a:t>
            </a:r>
            <a:r>
              <a:rPr lang="en-US" dirty="0"/>
              <a:t>in which the C compiler determines the length of the array from the initializer</a:t>
            </a:r>
          </a:p>
          <a:p>
            <a:r>
              <a:rPr lang="en-US" dirty="0"/>
              <a:t>There are a number of library functions for dealing with strings, including </a:t>
            </a:r>
            <a:r>
              <a:rPr lang="en-US" dirty="0" err="1"/>
              <a:t>strlen</a:t>
            </a:r>
            <a:r>
              <a:rPr lang="en-US" dirty="0"/>
              <a:t>(), </a:t>
            </a:r>
            <a:r>
              <a:rPr lang="en-US" dirty="0" err="1"/>
              <a:t>strcpy</a:t>
            </a:r>
            <a:r>
              <a:rPr lang="en-US" dirty="0"/>
              <a:t>(), and </a:t>
            </a:r>
            <a:r>
              <a:rPr lang="en-US" dirty="0" err="1"/>
              <a:t>strdup</a:t>
            </a:r>
            <a:r>
              <a:rPr lang="en-US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94984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char s[6] = “hello”;</a:t>
            </a:r>
          </a:p>
          <a:p>
            <a:r>
              <a:rPr lang="en-US" dirty="0"/>
              <a:t>Same as:</a:t>
            </a:r>
          </a:p>
          <a:p>
            <a:pPr lvl="1"/>
            <a:r>
              <a:rPr lang="en-US" dirty="0"/>
              <a:t>s .</a:t>
            </a:r>
            <a:r>
              <a:rPr lang="en-US" dirty="0" err="1"/>
              <a:t>stringz</a:t>
            </a:r>
            <a:r>
              <a:rPr lang="en-US" dirty="0"/>
              <a:t> “hello” ; 6 memory locations, ends with 0</a:t>
            </a:r>
          </a:p>
          <a:p>
            <a:r>
              <a:rPr lang="en-US" dirty="0"/>
              <a:t>s is the memory address where the string starts</a:t>
            </a:r>
          </a:p>
          <a:p>
            <a:r>
              <a:rPr lang="en-US" b="1" dirty="0"/>
              <a:t>Never</a:t>
            </a:r>
            <a:r>
              <a:rPr lang="en-US" dirty="0"/>
              <a:t> use </a:t>
            </a:r>
            <a:r>
              <a:rPr lang="en-US" dirty="0" err="1"/>
              <a:t>sizeof</a:t>
            </a:r>
            <a:r>
              <a:rPr lang="en-US" dirty="0"/>
              <a:t>(s) when you want the string length!</a:t>
            </a:r>
          </a:p>
          <a:p>
            <a:pPr lvl="1"/>
            <a:r>
              <a:rPr lang="en-US" dirty="0"/>
              <a:t>That is the size of the array (or the size of a pointer), not the actual length of the string.</a:t>
            </a:r>
          </a:p>
          <a:p>
            <a:pPr lvl="1"/>
            <a:r>
              <a:rPr lang="en-US" dirty="0"/>
              <a:t>Use </a:t>
            </a:r>
            <a:r>
              <a:rPr lang="en-US" dirty="0" err="1"/>
              <a:t>strlen</a:t>
            </a:r>
            <a:r>
              <a:rPr lang="en-US" dirty="0"/>
              <a:t>(s) instead </a:t>
            </a:r>
          </a:p>
          <a:p>
            <a:pPr lvl="2"/>
            <a:r>
              <a:rPr lang="en-US" dirty="0"/>
              <a:t>Must #include &lt;</a:t>
            </a:r>
            <a:r>
              <a:rPr lang="en-US" dirty="0" err="1"/>
              <a:t>string.h</a:t>
            </a:r>
            <a:r>
              <a:rPr lang="en-US" dirty="0"/>
              <a:t>&gt; first</a:t>
            </a:r>
          </a:p>
        </p:txBody>
      </p:sp>
    </p:spTree>
    <p:extLst>
      <p:ext uri="{BB962C8B-B14F-4D97-AF65-F5344CB8AC3E}">
        <p14:creationId xmlns:p14="http://schemas.microsoft.com/office/powerpoint/2010/main" val="811720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91625-3513-5141-A8CE-3B643C65A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16, 32, 64</a:t>
            </a:r>
          </a:p>
          <a:p>
            <a:r>
              <a:rPr lang="en-US" dirty="0"/>
              <a:t>32, 64, 64</a:t>
            </a:r>
          </a:p>
          <a:p>
            <a:r>
              <a:rPr lang="en-US" dirty="0"/>
              <a:t>32, 32, 64</a:t>
            </a:r>
          </a:p>
          <a:p>
            <a:r>
              <a:rPr lang="en-US" dirty="0"/>
              <a:t>Any of the above</a:t>
            </a:r>
          </a:p>
          <a:p>
            <a:endParaRPr lang="en-US" dirty="0"/>
          </a:p>
          <a:p>
            <a:pPr marL="0" indent="0">
              <a:buNone/>
            </a:pPr>
            <a:endParaRPr lang="en-US" dirty="0">
              <a:cs typeface="Calibri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597A2E1-99B8-124E-9A5D-21C147409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3DFAC7-978A-3746-BFA8-26549E62A0D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C, how many bits are the types </a:t>
            </a:r>
            <a:r>
              <a:rPr lang="en-US" i="1" dirty="0"/>
              <a:t>short</a:t>
            </a:r>
            <a:r>
              <a:rPr lang="en-US" dirty="0"/>
              <a:t>, </a:t>
            </a:r>
            <a:r>
              <a:rPr lang="en-US" i="1" dirty="0"/>
              <a:t>int</a:t>
            </a:r>
            <a:r>
              <a:rPr lang="en-US" dirty="0"/>
              <a:t>, and </a:t>
            </a:r>
            <a:r>
              <a:rPr lang="en-US" i="1" dirty="0"/>
              <a:t>long</a:t>
            </a:r>
            <a:r>
              <a:rPr lang="en-US" dirty="0"/>
              <a:t>?</a:t>
            </a:r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E9911752-ACF7-8640-A584-8FFC9D679AB3}"/>
              </a:ext>
            </a:extLst>
          </p:cNvPr>
          <p:cNvSpPr/>
          <p:nvPr/>
        </p:nvSpPr>
        <p:spPr>
          <a:xfrm>
            <a:off x="5279136" y="5047488"/>
            <a:ext cx="707136" cy="29260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410ECB-3355-4214-83A4-3BDA5E3F1CDF}"/>
              </a:ext>
            </a:extLst>
          </p:cNvPr>
          <p:cNvSpPr txBox="1"/>
          <p:nvPr/>
        </p:nvSpPr>
        <p:spPr>
          <a:xfrm>
            <a:off x="8325556" y="2810933"/>
            <a:ext cx="31608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ＭＳ Ｐゴシック"/>
              </a:rPr>
              <a:t>Today's number is 98,065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9F55F3-6108-4C6E-9844-D5FF7EB98513}"/>
              </a:ext>
            </a:extLst>
          </p:cNvPr>
          <p:cNvSpPr txBox="1"/>
          <p:nvPr/>
        </p:nvSpPr>
        <p:spPr>
          <a:xfrm>
            <a:off x="10250311" y="6186310"/>
            <a:ext cx="903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ＭＳ Ｐゴシック"/>
              </a:rPr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938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38B8B3-C903-D74D-8EC1-39D0652386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bit</a:t>
            </a:r>
          </a:p>
          <a:p>
            <a:r>
              <a:rPr lang="en-US" dirty="0"/>
              <a:t>8 bits</a:t>
            </a:r>
          </a:p>
          <a:p>
            <a:r>
              <a:rPr lang="en-US" dirty="0"/>
              <a:t>16 bits</a:t>
            </a:r>
          </a:p>
          <a:p>
            <a:r>
              <a:rPr lang="en-US" dirty="0"/>
              <a:t>32 bits</a:t>
            </a:r>
          </a:p>
          <a:p>
            <a:r>
              <a:rPr lang="en-US" dirty="0"/>
              <a:t>Any size an integer can be.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AF1FA0A-8A81-0042-B9E3-5B2B4E5D64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7F6F6-344A-D443-99AA-23B5CFE3A4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C, a </a:t>
            </a:r>
            <a:r>
              <a:rPr lang="en-US" dirty="0" err="1"/>
              <a:t>boolean</a:t>
            </a:r>
            <a:r>
              <a:rPr lang="en-US" dirty="0"/>
              <a:t> value occupies </a:t>
            </a:r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2687256C-DD6C-554B-8919-16F02E03752E}"/>
              </a:ext>
            </a:extLst>
          </p:cNvPr>
          <p:cNvSpPr/>
          <p:nvPr/>
        </p:nvSpPr>
        <p:spPr>
          <a:xfrm>
            <a:off x="6608064" y="5705856"/>
            <a:ext cx="707136" cy="29260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779BFB-DC81-417D-A914-C81F2270C4F5}"/>
              </a:ext>
            </a:extLst>
          </p:cNvPr>
          <p:cNvSpPr txBox="1"/>
          <p:nvPr/>
        </p:nvSpPr>
        <p:spPr>
          <a:xfrm>
            <a:off x="10250311" y="6186310"/>
            <a:ext cx="903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ＭＳ Ｐゴシック"/>
              </a:rPr>
              <a:t>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94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A813DCA-CE8A-B747-B904-A501BD169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char s[20] = “The quick brown fox”;</a:t>
            </a:r>
          </a:p>
          <a:p>
            <a:r>
              <a:rPr lang="en-US"/>
              <a:t>char s[20] = {‘T’, ‘h’, ’e’, ‘ ‘, ’q’, ‘u’, ‘i’, ’c’, ‘k’, ‘ ‘,</a:t>
            </a:r>
            <a:br>
              <a:rPr lang="en-US" dirty="0"/>
            </a:br>
            <a:r>
              <a:rPr lang="en-US" dirty="0"/>
              <a:t>			 ‘b’, ‘r’, ’o’, ‘w’, ‘n’, ‘ ‘, ‘f’, ‘o’, ‘x’, ‘\0’};</a:t>
            </a:r>
          </a:p>
          <a:p>
            <a:r>
              <a:rPr lang="en-US" dirty="0"/>
              <a:t>char s[] = “The quick brown fox”;</a:t>
            </a:r>
          </a:p>
          <a:p>
            <a:r>
              <a:rPr lang="en-US" dirty="0"/>
              <a:t>Any of the above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B3D0686-24F1-D542-A6D7-93D4336E2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3C7D4D-172C-3B41-AF9E-995481ED2A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 C, how do you declare and initialize an array to contain the string </a:t>
            </a:r>
            <a:r>
              <a:rPr lang="en-US" b="1" i="1" dirty="0"/>
              <a:t>The quick brown fox</a:t>
            </a:r>
            <a:r>
              <a:rPr lang="en-US" dirty="0"/>
              <a:t>?</a:t>
            </a:r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E3F07AB0-A4A7-004A-905B-5E0156B5D732}"/>
              </a:ext>
            </a:extLst>
          </p:cNvPr>
          <p:cNvSpPr/>
          <p:nvPr/>
        </p:nvSpPr>
        <p:spPr>
          <a:xfrm>
            <a:off x="5254752" y="5425440"/>
            <a:ext cx="707136" cy="292608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DCC120-207A-40B7-8828-533749D62D5C}"/>
              </a:ext>
            </a:extLst>
          </p:cNvPr>
          <p:cNvSpPr txBox="1"/>
          <p:nvPr/>
        </p:nvSpPr>
        <p:spPr>
          <a:xfrm>
            <a:off x="10250311" y="6186310"/>
            <a:ext cx="90311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rial"/>
                <a:ea typeface="ＭＳ Ｐゴシック"/>
              </a:rPr>
              <a:t>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521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printf</a:t>
            </a:r>
            <a:r>
              <a:rPr lang="en-US" dirty="0"/>
              <a:t>()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printf</a:t>
            </a:r>
            <a:r>
              <a:rPr lang="en-US" dirty="0"/>
              <a:t>() is a function in the Standard IO Library </a:t>
            </a:r>
          </a:p>
          <a:p>
            <a:pPr lvl="1"/>
            <a:r>
              <a:rPr lang="en-US" i="1" dirty="0"/>
              <a:t>(so you need to #include &lt;</a:t>
            </a:r>
            <a:r>
              <a:rPr lang="en-US" i="1" dirty="0" err="1"/>
              <a:t>stdio.h</a:t>
            </a:r>
            <a:r>
              <a:rPr lang="en-US" i="1" dirty="0"/>
              <a:t>&gt;)</a:t>
            </a:r>
          </a:p>
          <a:p>
            <a:r>
              <a:rPr lang="en-US" dirty="0"/>
              <a:t>The first argument is a format string</a:t>
            </a:r>
          </a:p>
          <a:p>
            <a:r>
              <a:rPr lang="en-US" dirty="0"/>
              <a:t>Characters in the format string are copied to standard output (which is typically connected to your screen)</a:t>
            </a:r>
          </a:p>
          <a:p>
            <a:r>
              <a:rPr lang="en-US" dirty="0"/>
              <a:t>Format codes beginning with % reference arguments that come after the format string, in order</a:t>
            </a:r>
          </a:p>
          <a:p>
            <a:r>
              <a:rPr lang="en-US" dirty="0"/>
              <a:t>If you want to end a line, you need to output a newline character (‘\n’)</a:t>
            </a:r>
          </a:p>
        </p:txBody>
      </p:sp>
    </p:spTree>
    <p:extLst>
      <p:ext uri="{BB962C8B-B14F-4D97-AF65-F5344CB8AC3E}">
        <p14:creationId xmlns:p14="http://schemas.microsoft.com/office/powerpoint/2010/main" val="2524003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Printf</a:t>
            </a:r>
            <a:r>
              <a:rPr lang="en-US" dirty="0"/>
              <a:t>() Format Codes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199" y="1669985"/>
            <a:ext cx="9512105" cy="5099042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Some useful format codes are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For example</a:t>
            </a:r>
            <a:br>
              <a:rPr lang="en-US" dirty="0"/>
            </a:br>
            <a:r>
              <a:rPr lang="en-US" dirty="0"/>
              <a:t>		</a:t>
            </a:r>
            <a:r>
              <a:rPr lang="en-US" dirty="0" err="1">
                <a:latin typeface="Courier"/>
                <a:cs typeface="Courier"/>
              </a:rPr>
              <a:t>printf</a:t>
            </a:r>
            <a:r>
              <a:rPr lang="en-US" dirty="0">
                <a:latin typeface="Courier"/>
                <a:cs typeface="Courier"/>
              </a:rPr>
              <a:t>(“Person: %s  GPA: %f\n”, name, </a:t>
            </a:r>
            <a:r>
              <a:rPr lang="en-US" dirty="0" err="1">
                <a:latin typeface="Courier"/>
                <a:cs typeface="Courier"/>
              </a:rPr>
              <a:t>gpa</a:t>
            </a:r>
            <a:r>
              <a:rPr lang="en-US" dirty="0">
                <a:latin typeface="Courier"/>
                <a:cs typeface="Courier"/>
              </a:rPr>
              <a:t>);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/>
              <a:t>might print </a:t>
            </a:r>
            <a:br>
              <a:rPr lang="en-US" dirty="0"/>
            </a:br>
            <a:r>
              <a:rPr lang="en-US" dirty="0"/>
              <a:t>		</a:t>
            </a:r>
            <a:r>
              <a:rPr lang="en-US" dirty="0">
                <a:latin typeface="Courier"/>
                <a:cs typeface="Courier"/>
              </a:rPr>
              <a:t>Person: Dan  GPA: 2.5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4519500"/>
              </p:ext>
            </p:extLst>
          </p:nvPr>
        </p:nvGraphicFramePr>
        <p:xfrm>
          <a:off x="2542711" y="2199216"/>
          <a:ext cx="3642832" cy="222504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0187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241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%d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Decimal integer (int)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Hex integer (int)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Floating number (float)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String (char * or char [])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Character (char)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Pointer (for debugging)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92378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 Preprocessor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C preprocessor does two main things</a:t>
            </a:r>
          </a:p>
          <a:p>
            <a:pPr lvl="1"/>
            <a:r>
              <a:rPr lang="en-US" dirty="0"/>
              <a:t>File inclusion (#include)</a:t>
            </a:r>
          </a:p>
          <a:p>
            <a:pPr lvl="1"/>
            <a:r>
              <a:rPr lang="en-US" dirty="0"/>
              <a:t>Macro expansion  (#define)</a:t>
            </a:r>
          </a:p>
          <a:p>
            <a:r>
              <a:rPr lang="en-US" dirty="0"/>
              <a:t>Preprocessor directives always start with #</a:t>
            </a:r>
          </a:p>
        </p:txBody>
      </p:sp>
    </p:spTree>
    <p:extLst>
      <p:ext uri="{BB962C8B-B14F-4D97-AF65-F5344CB8AC3E}">
        <p14:creationId xmlns:p14="http://schemas.microsoft.com/office/powerpoint/2010/main" val="27112408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Problem-Oriented</a:t>
            </a:r>
            <a:r>
              <a:rPr lang="en-US" baseline="0" dirty="0"/>
              <a:t> Language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="1" dirty="0"/>
              <a:t> </a:t>
            </a:r>
            <a:r>
              <a:rPr lang="en-US" dirty="0"/>
              <a:t>language whose statements resemble terminology of the user application-oriented language rather than machine language.  </a:t>
            </a:r>
          </a:p>
          <a:p>
            <a:r>
              <a:rPr lang="en-US" dirty="0"/>
              <a:t>In other words a language in which algorithms are expressed in human terminology (math, science, business) as opposed to machine implementation terms.</a:t>
            </a:r>
          </a:p>
          <a:p>
            <a:r>
              <a:rPr lang="en-US" dirty="0"/>
              <a:t>There have been and are </a:t>
            </a:r>
            <a:r>
              <a:rPr lang="en-US" b="1" dirty="0"/>
              <a:t>lots</a:t>
            </a:r>
            <a:r>
              <a:rPr lang="en-US" dirty="0"/>
              <a:t> of them.</a:t>
            </a:r>
          </a:p>
        </p:txBody>
      </p:sp>
    </p:spTree>
    <p:extLst>
      <p:ext uri="{BB962C8B-B14F-4D97-AF65-F5344CB8AC3E}">
        <p14:creationId xmlns:p14="http://schemas.microsoft.com/office/powerpoint/2010/main" val="351479291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#include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Conventionally, we only </a:t>
            </a:r>
            <a:r>
              <a:rPr lang="en-US" b="1" i="1" dirty="0"/>
              <a:t>include</a:t>
            </a:r>
            <a:r>
              <a:rPr lang="en-US" dirty="0"/>
              <a:t> files that end in “.h”</a:t>
            </a:r>
          </a:p>
          <a:p>
            <a:r>
              <a:rPr lang="en-US" dirty="0"/>
              <a:t>These consist of declarations (including function prototypes) and macro definitions but no executable code</a:t>
            </a:r>
          </a:p>
          <a:p>
            <a:r>
              <a:rPr lang="en-US" dirty="0"/>
              <a:t>If you surround the file name with </a:t>
            </a:r>
          </a:p>
          <a:p>
            <a:pPr lvl="1"/>
            <a:r>
              <a:rPr lang="en-US" dirty="0"/>
              <a:t>double quotes, the preprocessor looks in the current directory and then the system directories for the file</a:t>
            </a:r>
          </a:p>
          <a:p>
            <a:pPr lvl="1"/>
            <a:r>
              <a:rPr lang="en-US" dirty="0"/>
              <a:t>angle brackets (&lt;&gt;), it looks only in the system directories (e.g. “/</a:t>
            </a:r>
            <a:r>
              <a:rPr lang="en-US" dirty="0" err="1"/>
              <a:t>usr</a:t>
            </a:r>
            <a:r>
              <a:rPr lang="en-US" dirty="0"/>
              <a:t>/include”)</a:t>
            </a:r>
          </a:p>
          <a:p>
            <a:r>
              <a:rPr lang="en-US" dirty="0"/>
              <a:t>The lines in an #included file are literally copied in place of the #include </a:t>
            </a:r>
          </a:p>
        </p:txBody>
      </p:sp>
    </p:spTree>
    <p:extLst>
      <p:ext uri="{BB962C8B-B14F-4D97-AF65-F5344CB8AC3E}">
        <p14:creationId xmlns:p14="http://schemas.microsoft.com/office/powerpoint/2010/main" val="312336335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#include Example</a:t>
            </a:r>
            <a:endParaRPr lang="en-US" altLang="en-US" dirty="0"/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378885" y="1421278"/>
            <a:ext cx="8460316" cy="4896777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b="1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altLang="en-US" b="1" dirty="0">
                <a:latin typeface="Courier New" pitchFamily="49" charset="0"/>
              </a:rPr>
              <a:t>#include &lt;</a:t>
            </a:r>
            <a:r>
              <a:rPr lang="en-US" altLang="en-US" b="1" dirty="0" err="1">
                <a:latin typeface="Courier New" pitchFamily="49" charset="0"/>
              </a:rPr>
              <a:t>stdio.h</a:t>
            </a:r>
            <a:r>
              <a:rPr lang="en-US" altLang="en-US" b="1" dirty="0">
                <a:latin typeface="Courier New" pitchFamily="49" charset="0"/>
              </a:rPr>
              <a:t>&gt;</a:t>
            </a:r>
          </a:p>
          <a:p>
            <a:pPr eaLnBrk="1" hangingPunct="1">
              <a:buFontTx/>
              <a:buNone/>
            </a:pPr>
            <a:r>
              <a:rPr lang="en-US" altLang="en-US" b="1" dirty="0">
                <a:latin typeface="Courier New" pitchFamily="49" charset="0"/>
              </a:rPr>
              <a:t>#include &lt;</a:t>
            </a:r>
            <a:r>
              <a:rPr lang="en-US" altLang="en-US" b="1" dirty="0" err="1">
                <a:latin typeface="Courier New" pitchFamily="49" charset="0"/>
              </a:rPr>
              <a:t>stdlib.h</a:t>
            </a:r>
            <a:r>
              <a:rPr lang="en-US" altLang="en-US" b="1" dirty="0">
                <a:latin typeface="Courier New" pitchFamily="49" charset="0"/>
              </a:rPr>
              <a:t>&gt;</a:t>
            </a:r>
          </a:p>
          <a:p>
            <a:pPr eaLnBrk="1" hangingPunct="1">
              <a:buFontTx/>
              <a:buNone/>
            </a:pPr>
            <a:r>
              <a:rPr lang="en-US" altLang="en-US" b="1" dirty="0">
                <a:latin typeface="Courier New" pitchFamily="49" charset="0"/>
              </a:rPr>
              <a:t>#include &lt;</a:t>
            </a:r>
            <a:r>
              <a:rPr lang="en-US" altLang="en-US" b="1" dirty="0" err="1">
                <a:latin typeface="Courier New" pitchFamily="49" charset="0"/>
              </a:rPr>
              <a:t>string.h</a:t>
            </a:r>
            <a:r>
              <a:rPr lang="en-US" altLang="en-US" b="1" dirty="0">
                <a:latin typeface="Courier New" pitchFamily="49" charset="0"/>
              </a:rPr>
              <a:t>&gt;</a:t>
            </a:r>
          </a:p>
          <a:p>
            <a:pPr eaLnBrk="1" hangingPunct="1">
              <a:buFontTx/>
              <a:buNone/>
            </a:pPr>
            <a:r>
              <a:rPr lang="en-US" altLang="en-US" b="1" dirty="0">
                <a:latin typeface="Courier New" pitchFamily="49" charset="0"/>
              </a:rPr>
              <a:t>#include ”</a:t>
            </a:r>
            <a:r>
              <a:rPr lang="en-US" altLang="en-US" b="1" dirty="0" err="1">
                <a:latin typeface="Courier New" pitchFamily="49" charset="0"/>
              </a:rPr>
              <a:t>mylibrary.h</a:t>
            </a:r>
            <a:r>
              <a:rPr lang="en-US" altLang="en-US" b="1" dirty="0">
                <a:latin typeface="Courier New" pitchFamily="49" charset="0"/>
              </a:rPr>
              <a:t>"</a:t>
            </a:r>
          </a:p>
          <a:p>
            <a:pPr eaLnBrk="1" hangingPunct="1">
              <a:buFontTx/>
              <a:buNone/>
            </a:pPr>
            <a:endParaRPr lang="en-US" altLang="en-US" b="1" dirty="0">
              <a:latin typeface="Courier New" pitchFamily="49" charset="0"/>
            </a:endParaRP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4534996" y="4551602"/>
            <a:ext cx="3784885" cy="1631216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txBody>
          <a:bodyPr wrap="none">
            <a:spAutoFit/>
          </a:bodyPr>
          <a:lstStyle/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Header files typically contain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Macro definitions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Type Declarations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Function Prototypes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</a:t>
            </a:r>
            <a:r>
              <a:rPr lang="en-US" sz="2000" b="1" i="1" dirty="0">
                <a:latin typeface="Comic Sans MS" pitchFamily="66" charset="0"/>
              </a:rPr>
              <a:t>NOT</a:t>
            </a:r>
            <a:r>
              <a:rPr lang="en-US" sz="2000" i="1" dirty="0">
                <a:latin typeface="Comic Sans MS" pitchFamily="66" charset="0"/>
              </a:rPr>
              <a:t> Code!!!</a:t>
            </a: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134447" y="1635164"/>
            <a:ext cx="5676554" cy="1323439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txBody>
          <a:bodyPr wrap="none">
            <a:spAutoFit/>
          </a:bodyPr>
          <a:lstStyle/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NOTE: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These lines do NOT end in semicolon ;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They are NOT part of the C language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Rather, they are pre-processor directives</a:t>
            </a:r>
          </a:p>
        </p:txBody>
      </p:sp>
    </p:spTree>
    <p:extLst>
      <p:ext uri="{BB962C8B-B14F-4D97-AF65-F5344CB8AC3E}">
        <p14:creationId xmlns:p14="http://schemas.microsoft.com/office/powerpoint/2010/main" val="190436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Macro Processing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884" y="1385888"/>
            <a:ext cx="9374715" cy="489677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Macro processing is just text substitution using some very specific rules</a:t>
            </a:r>
          </a:p>
          <a:p>
            <a:r>
              <a:rPr lang="en-US" dirty="0"/>
              <a:t>We’re going to need to want to use symbolic names for constants in several places</a:t>
            </a:r>
          </a:p>
          <a:p>
            <a:r>
              <a:rPr lang="en-US" dirty="0"/>
              <a:t>For example</a:t>
            </a:r>
            <a:br>
              <a:rPr lang="en-US" dirty="0"/>
            </a:br>
            <a:r>
              <a:rPr lang="en-US" dirty="0">
                <a:latin typeface="Courier"/>
                <a:cs typeface="Courier"/>
              </a:rPr>
              <a:t>		#define NUL_CHAR ‘\0’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#define MAXWORDLEN 256</a:t>
            </a:r>
          </a:p>
          <a:p>
            <a:r>
              <a:rPr lang="en-US" dirty="0"/>
              <a:t>These symbolic names are </a:t>
            </a:r>
            <a:r>
              <a:rPr lang="en-US" b="1" dirty="0"/>
              <a:t>textually</a:t>
            </a:r>
            <a:r>
              <a:rPr lang="en-US" dirty="0"/>
              <a:t> replaced in the source code before it is compiled!</a:t>
            </a:r>
          </a:p>
          <a:p>
            <a:r>
              <a:rPr lang="en-US" dirty="0"/>
              <a:t>If you invoke the compiler with </a:t>
            </a:r>
            <a:r>
              <a:rPr lang="en-US" b="1" dirty="0" err="1"/>
              <a:t>gcc</a:t>
            </a:r>
            <a:r>
              <a:rPr lang="en-US" b="1" dirty="0"/>
              <a:t> –E</a:t>
            </a:r>
            <a:r>
              <a:rPr lang="en-US" dirty="0"/>
              <a:t>, it will show you the pre-processed input file with all the includes and macros expanded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6315456" y="2682240"/>
            <a:ext cx="5876544" cy="1631216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This is how we typically do constants in C.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Use a #define MACRO</a:t>
            </a:r>
          </a:p>
          <a:p>
            <a:pPr>
              <a:tabLst>
                <a:tab pos="457200" algn="l"/>
              </a:tabLst>
              <a:defRPr/>
            </a:pPr>
            <a:endParaRPr lang="en-US" sz="2000" i="1" dirty="0">
              <a:latin typeface="Comic Sans MS" pitchFamily="66" charset="0"/>
            </a:endParaRP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(Macros are often ALL_CAPS by convention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But that is not required)</a:t>
            </a:r>
          </a:p>
        </p:txBody>
      </p:sp>
    </p:spTree>
    <p:extLst>
      <p:ext uri="{BB962C8B-B14F-4D97-AF65-F5344CB8AC3E}">
        <p14:creationId xmlns:p14="http://schemas.microsoft.com/office/powerpoint/2010/main" val="2081188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Macro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2485" y="1385888"/>
            <a:ext cx="9298516" cy="4896777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/>
              <a:t>Continuing with our last example, we can write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Courier"/>
                <a:cs typeface="Courier"/>
              </a:rPr>
              <a:t>char </a:t>
            </a:r>
            <a:r>
              <a:rPr lang="en-US" dirty="0" err="1">
                <a:latin typeface="Courier"/>
                <a:cs typeface="Courier"/>
              </a:rPr>
              <a:t>buf</a:t>
            </a:r>
            <a:r>
              <a:rPr lang="en-US" dirty="0">
                <a:latin typeface="Courier"/>
                <a:cs typeface="Courier"/>
              </a:rPr>
              <a:t>[MAXWORDLEN];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latin typeface="Courier"/>
                <a:cs typeface="Courier"/>
              </a:rPr>
              <a:t>	</a:t>
            </a:r>
            <a:r>
              <a:rPr lang="mr-IN" dirty="0">
                <a:latin typeface="Courier"/>
                <a:cs typeface="Courier"/>
              </a:rPr>
              <a:t>…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while (</a:t>
            </a:r>
            <a:r>
              <a:rPr lang="en-US" dirty="0" err="1">
                <a:latin typeface="Courier"/>
                <a:cs typeface="Courier"/>
              </a:rPr>
              <a:t>buf</a:t>
            </a:r>
            <a:r>
              <a:rPr lang="en-US" dirty="0">
                <a:latin typeface="Courier"/>
                <a:cs typeface="Courier"/>
              </a:rPr>
              <a:t>[i] != NUL_CHAR &amp;&amp; i &lt; MAXWORDLEN)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</a:t>
            </a:r>
            <a:r>
              <a:rPr lang="en-US" dirty="0" err="1">
                <a:latin typeface="Courier"/>
                <a:cs typeface="Courier"/>
              </a:rPr>
              <a:t>i</a:t>
            </a:r>
            <a:r>
              <a:rPr lang="en-US" dirty="0">
                <a:latin typeface="Courier"/>
                <a:cs typeface="Courier"/>
              </a:rPr>
              <a:t>++;</a:t>
            </a:r>
          </a:p>
          <a:p>
            <a:r>
              <a:rPr lang="en-US" dirty="0"/>
              <a:t>After the C Preprocessor, the code literally becomes</a:t>
            </a:r>
            <a:br>
              <a:rPr lang="en-US" dirty="0"/>
            </a:br>
            <a:r>
              <a:rPr lang="en-US" dirty="0">
                <a:latin typeface="Courier"/>
                <a:cs typeface="Courier"/>
              </a:rPr>
              <a:t>	char </a:t>
            </a:r>
            <a:r>
              <a:rPr lang="en-US" dirty="0" err="1">
                <a:latin typeface="Courier"/>
                <a:cs typeface="Courier"/>
              </a:rPr>
              <a:t>buf</a:t>
            </a:r>
            <a:r>
              <a:rPr lang="en-US" dirty="0">
                <a:latin typeface="Courier"/>
                <a:cs typeface="Courier"/>
              </a:rPr>
              <a:t>[256];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</a:t>
            </a:r>
            <a:r>
              <a:rPr lang="mr-IN" dirty="0">
                <a:latin typeface="Courier"/>
                <a:cs typeface="Courier"/>
              </a:rPr>
              <a:t>…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while (</a:t>
            </a:r>
            <a:r>
              <a:rPr lang="en-US" dirty="0" err="1">
                <a:latin typeface="Courier"/>
                <a:cs typeface="Courier"/>
              </a:rPr>
              <a:t>buf</a:t>
            </a:r>
            <a:r>
              <a:rPr lang="en-US" dirty="0">
                <a:latin typeface="Courier"/>
                <a:cs typeface="Courier"/>
              </a:rPr>
              <a:t>[i] != ‘\0’ &amp;&amp; i &lt; 256)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</a:t>
            </a:r>
            <a:r>
              <a:rPr lang="en-US" dirty="0" err="1">
                <a:latin typeface="Courier"/>
                <a:cs typeface="Courier"/>
              </a:rPr>
              <a:t>i</a:t>
            </a:r>
            <a:r>
              <a:rPr lang="en-US" dirty="0">
                <a:latin typeface="Courier"/>
                <a:cs typeface="Courier"/>
              </a:rPr>
              <a:t>++;</a:t>
            </a:r>
          </a:p>
        </p:txBody>
      </p:sp>
    </p:spTree>
    <p:extLst>
      <p:ext uri="{BB962C8B-B14F-4D97-AF65-F5344CB8AC3E}">
        <p14:creationId xmlns:p14="http://schemas.microsoft.com/office/powerpoint/2010/main" val="46121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Macros with Arguments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You can also use macros like functions (sort of).</a:t>
            </a:r>
          </a:p>
          <a:p>
            <a:pPr lvl="1"/>
            <a:r>
              <a:rPr lang="en-US" dirty="0">
                <a:latin typeface="Courier"/>
              </a:rPr>
              <a:t>#define PRODUCT(</a:t>
            </a:r>
            <a:r>
              <a:rPr lang="en-US" dirty="0" err="1">
                <a:latin typeface="Courier"/>
              </a:rPr>
              <a:t>a,b</a:t>
            </a:r>
            <a:r>
              <a:rPr lang="en-US" dirty="0">
                <a:latin typeface="Courier"/>
              </a:rPr>
              <a:t>) a*b</a:t>
            </a:r>
          </a:p>
          <a:p>
            <a:pPr lvl="1"/>
            <a:r>
              <a:rPr lang="en-US" dirty="0">
                <a:latin typeface="Courier"/>
              </a:rPr>
              <a:t>PRODUCT(4,5) </a:t>
            </a:r>
            <a:r>
              <a:rPr lang="en-US" dirty="0"/>
              <a:t>would expand to</a:t>
            </a:r>
            <a:r>
              <a:rPr lang="en-US" dirty="0">
                <a:latin typeface="Courier"/>
              </a:rPr>
              <a:t> 4*5</a:t>
            </a:r>
          </a:p>
          <a:p>
            <a:r>
              <a:rPr lang="en-US" dirty="0"/>
              <a:t>But what about </a:t>
            </a:r>
            <a:r>
              <a:rPr lang="en-US" dirty="0">
                <a:latin typeface="Courier"/>
              </a:rPr>
              <a:t>PRODUCT(x+3,y+4)</a:t>
            </a:r>
            <a:r>
              <a:rPr lang="en-US" dirty="0"/>
              <a:t> ?</a:t>
            </a:r>
          </a:p>
          <a:p>
            <a:pPr lvl="1"/>
            <a:r>
              <a:rPr lang="en-US" dirty="0"/>
              <a:t>Would expand to: </a:t>
            </a:r>
            <a:r>
              <a:rPr lang="en-US" dirty="0">
                <a:latin typeface="Courier"/>
              </a:rPr>
              <a:t>x+3*y+4</a:t>
            </a:r>
          </a:p>
          <a:p>
            <a:pPr lvl="1"/>
            <a:r>
              <a:rPr lang="en-US" dirty="0"/>
              <a:t>Does that evaluate to what you intended?</a:t>
            </a:r>
          </a:p>
          <a:p>
            <a:r>
              <a:rPr lang="en-US" dirty="0"/>
              <a:t>Solution: fully parenthesize (order of operation):</a:t>
            </a:r>
          </a:p>
          <a:p>
            <a:pPr lvl="1"/>
            <a:r>
              <a:rPr lang="en-US" dirty="0">
                <a:latin typeface="Courier"/>
              </a:rPr>
              <a:t>#define PRODUCT(</a:t>
            </a:r>
            <a:r>
              <a:rPr lang="en-US" dirty="0" err="1">
                <a:latin typeface="Courier"/>
              </a:rPr>
              <a:t>a,b</a:t>
            </a:r>
            <a:r>
              <a:rPr lang="en-US" dirty="0">
                <a:latin typeface="Courier"/>
              </a:rPr>
              <a:t>) ((a)*(b))</a:t>
            </a:r>
          </a:p>
          <a:p>
            <a:pPr lvl="1"/>
            <a:r>
              <a:rPr lang="en-US" dirty="0">
                <a:latin typeface="Courier"/>
              </a:rPr>
              <a:t>PRODUCT(x+3,y+4)</a:t>
            </a:r>
            <a:r>
              <a:rPr lang="en-US" dirty="0"/>
              <a:t> now expands to </a:t>
            </a:r>
            <a:r>
              <a:rPr lang="en-US" dirty="0">
                <a:latin typeface="Courier"/>
              </a:rPr>
              <a:t>((x+3)*(y+4))</a:t>
            </a:r>
          </a:p>
          <a:p>
            <a:r>
              <a:rPr lang="en-US" dirty="0"/>
              <a:t>REMEMBER: #define is a basically a text search-and-replace operation on your source code file (i.e., it’s not that smart).</a:t>
            </a:r>
            <a:br>
              <a:rPr lang="en-US" dirty="0"/>
            </a:br>
            <a:r>
              <a:rPr lang="en-US" dirty="0"/>
              <a:t>		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A019774F-E840-BB4D-885A-D56682744019}"/>
              </a:ext>
            </a:extLst>
          </p:cNvPr>
          <p:cNvSpPr/>
          <p:nvPr/>
        </p:nvSpPr>
        <p:spPr>
          <a:xfrm>
            <a:off x="378885" y="5327374"/>
            <a:ext cx="2254985" cy="1143000"/>
          </a:xfrm>
          <a:prstGeom prst="wedgeRoundRectCallout">
            <a:avLst>
              <a:gd name="adj1" fmla="val 136519"/>
              <a:gd name="adj2" fmla="val -90543"/>
              <a:gd name="adj3" fmla="val 16667"/>
            </a:avLst>
          </a:prstGeom>
          <a:solidFill>
            <a:srgbClr val="0070C0">
              <a:alpha val="26000"/>
            </a:srgbClr>
          </a:solidFill>
          <a:ln>
            <a:solidFill>
              <a:schemeClr val="accent1">
                <a:shade val="95000"/>
                <a:satMod val="10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Tip:  There can’t be a space between the macro name and the left </a:t>
            </a:r>
            <a:r>
              <a:rPr lang="en-US" dirty="0" err="1">
                <a:solidFill>
                  <a:schemeClr val="tx2">
                    <a:lumMod val="75000"/>
                    <a:lumOff val="25000"/>
                  </a:schemeClr>
                </a:solidFill>
              </a:rPr>
              <a:t>paren</a:t>
            </a:r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665315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/>
              <a:t>Structs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 err="1"/>
              <a:t>Structs</a:t>
            </a:r>
            <a:r>
              <a:rPr lang="en-US" dirty="0"/>
              <a:t> look at lot like classes in Java </a:t>
            </a:r>
            <a:r>
              <a:rPr lang="mr-IN" dirty="0"/>
              <a:t>–</a:t>
            </a:r>
            <a:r>
              <a:rPr lang="en-US" dirty="0"/>
              <a:t> they are aggregate data types</a:t>
            </a:r>
          </a:p>
          <a:p>
            <a:pPr>
              <a:defRPr/>
            </a:pPr>
            <a:r>
              <a:rPr lang="en-US" dirty="0"/>
              <a:t>They contain no methods</a:t>
            </a:r>
          </a:p>
          <a:p>
            <a:pPr>
              <a:defRPr/>
            </a:pPr>
            <a:r>
              <a:rPr lang="en-US" dirty="0"/>
              <a:t>All data members are publicly visible</a:t>
            </a:r>
          </a:p>
          <a:p>
            <a:pPr>
              <a:defRPr/>
            </a:pPr>
            <a:endParaRPr lang="en-US" dirty="0"/>
          </a:p>
          <a:p>
            <a:pPr marL="0" indent="0">
              <a:spcBef>
                <a:spcPts val="0"/>
              </a:spcBef>
              <a:buNone/>
              <a:defRPr/>
            </a:pPr>
            <a:endParaRPr lang="en-US" sz="2000" dirty="0">
              <a:latin typeface="Courier"/>
              <a:cs typeface="Courier"/>
            </a:endParaRPr>
          </a:p>
          <a:p>
            <a:pPr marL="0" indent="0">
              <a:spcBef>
                <a:spcPts val="0"/>
              </a:spcBef>
              <a:buNone/>
              <a:defRPr/>
            </a:pPr>
            <a:r>
              <a:rPr lang="en-US" sz="2000" dirty="0" err="1">
                <a:latin typeface="Courier"/>
                <a:cs typeface="Courier"/>
              </a:rPr>
              <a:t>struct</a:t>
            </a:r>
            <a:r>
              <a:rPr lang="en-US" sz="2000" dirty="0">
                <a:latin typeface="Courier"/>
                <a:cs typeface="Courier"/>
              </a:rPr>
              <a:t> a {</a:t>
            </a:r>
          </a:p>
          <a:p>
            <a:pPr marL="0" indent="-3175">
              <a:spcBef>
                <a:spcPts val="0"/>
              </a:spcBef>
              <a:buNone/>
              <a:defRPr/>
            </a:pPr>
            <a:r>
              <a:rPr lang="en-US" sz="2000" dirty="0">
                <a:latin typeface="Courier"/>
                <a:cs typeface="Courier"/>
              </a:rPr>
              <a:t>	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a, b;</a:t>
            </a:r>
          </a:p>
          <a:p>
            <a:pPr marL="0" indent="-3175">
              <a:spcBef>
                <a:spcPts val="0"/>
              </a:spcBef>
              <a:buNone/>
              <a:defRPr/>
            </a:pPr>
            <a:r>
              <a:rPr lang="en-US" sz="2000" dirty="0">
                <a:latin typeface="Courier"/>
                <a:cs typeface="Courier"/>
              </a:rPr>
              <a:t>	char c[12];</a:t>
            </a:r>
          </a:p>
          <a:p>
            <a:pPr marL="0" indent="-3175">
              <a:spcBef>
                <a:spcPts val="0"/>
              </a:spcBef>
              <a:buNone/>
              <a:defRPr/>
            </a:pPr>
            <a:r>
              <a:rPr lang="en-US" sz="2000" dirty="0">
                <a:latin typeface="Courier"/>
                <a:cs typeface="Courier"/>
              </a:rPr>
              <a:t>	</a:t>
            </a:r>
            <a:r>
              <a:rPr lang="en-US" sz="2000" dirty="0" err="1">
                <a:latin typeface="Courier"/>
                <a:cs typeface="Courier"/>
              </a:rPr>
              <a:t>int</a:t>
            </a:r>
            <a:r>
              <a:rPr lang="en-US" sz="2000" dirty="0">
                <a:latin typeface="Courier"/>
                <a:cs typeface="Courier"/>
              </a:rPr>
              <a:t> d;</a:t>
            </a:r>
          </a:p>
          <a:p>
            <a:pPr marL="0" indent="-3175">
              <a:spcBef>
                <a:spcPts val="0"/>
              </a:spcBef>
              <a:buNone/>
              <a:defRPr/>
            </a:pPr>
            <a:r>
              <a:rPr lang="en-US" sz="2000" dirty="0">
                <a:latin typeface="Courier"/>
                <a:cs typeface="Courier"/>
              </a:rPr>
              <a:t>};</a:t>
            </a:r>
          </a:p>
          <a:p>
            <a:pPr marL="457200" lvl="1" indent="0">
              <a:buNone/>
              <a:defRPr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451600" y="4296850"/>
            <a:ext cx="2133600" cy="41563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5" name="Rectangle 4"/>
          <p:cNvSpPr/>
          <p:nvPr/>
        </p:nvSpPr>
        <p:spPr>
          <a:xfrm>
            <a:off x="6451600" y="4741206"/>
            <a:ext cx="2133600" cy="457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6" name="Rectangle 5"/>
          <p:cNvSpPr/>
          <p:nvPr/>
        </p:nvSpPr>
        <p:spPr>
          <a:xfrm>
            <a:off x="6451600" y="5206343"/>
            <a:ext cx="2133600" cy="457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c[12]</a:t>
            </a:r>
          </a:p>
        </p:txBody>
      </p:sp>
      <p:sp>
        <p:nvSpPr>
          <p:cNvPr id="7" name="Rectangle 6"/>
          <p:cNvSpPr/>
          <p:nvPr/>
        </p:nvSpPr>
        <p:spPr>
          <a:xfrm>
            <a:off x="6451600" y="5673068"/>
            <a:ext cx="2133600" cy="4572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1"/>
                </a:solidFill>
              </a:rPr>
              <a:t>d</a:t>
            </a:r>
          </a:p>
        </p:txBody>
      </p:sp>
      <p:sp>
        <p:nvSpPr>
          <p:cNvPr id="93191" name="TextBox 7"/>
          <p:cNvSpPr txBox="1">
            <a:spLocks noChangeArrowheads="1"/>
          </p:cNvSpPr>
          <p:nvPr/>
        </p:nvSpPr>
        <p:spPr bwMode="auto">
          <a:xfrm>
            <a:off x="6426200" y="6257268"/>
            <a:ext cx="56438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 dirty="0"/>
              <a:t>24 bytes</a:t>
            </a:r>
            <a:r>
              <a:rPr lang="en-US" sz="1800" i="1" dirty="0"/>
              <a:t> – assuming </a:t>
            </a:r>
            <a:r>
              <a:rPr lang="en-US" sz="1800" i="1" dirty="0" err="1"/>
              <a:t>sizeof</a:t>
            </a:r>
            <a:r>
              <a:rPr lang="en-US" sz="1800" i="1" dirty="0"/>
              <a:t>(int) is 4 bytes</a:t>
            </a: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419042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on </a:t>
            </a:r>
            <a:r>
              <a:rPr lang="en-US" dirty="0" err="1"/>
              <a:t>Structs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2485" y="1385888"/>
            <a:ext cx="8460316" cy="5472112"/>
          </a:xfrm>
        </p:spPr>
        <p:txBody>
          <a:bodyPr>
            <a:normAutofit/>
          </a:bodyPr>
          <a:lstStyle/>
          <a:p>
            <a:r>
              <a:rPr lang="en-US" dirty="0"/>
              <a:t>The struct tag </a:t>
            </a:r>
            <a:r>
              <a:rPr lang="en-US" i="1" dirty="0"/>
              <a:t>declares</a:t>
            </a:r>
            <a:r>
              <a:rPr lang="en-US" dirty="0"/>
              <a:t> the type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Courier"/>
                <a:cs typeface="Courier"/>
              </a:rPr>
              <a:t>struct car {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char </a:t>
            </a:r>
            <a:r>
              <a:rPr lang="en-US" dirty="0" err="1">
                <a:latin typeface="Courier"/>
                <a:cs typeface="Courier"/>
              </a:rPr>
              <a:t>mfg</a:t>
            </a:r>
            <a:r>
              <a:rPr lang="en-US" dirty="0">
                <a:latin typeface="Courier"/>
                <a:cs typeface="Courier"/>
              </a:rPr>
              <a:t>[30];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char model[30];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int year;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};</a:t>
            </a:r>
          </a:p>
          <a:p>
            <a:r>
              <a:rPr lang="en-US" dirty="0"/>
              <a:t>Names following the </a:t>
            </a:r>
            <a:r>
              <a:rPr lang="en-US" dirty="0" err="1"/>
              <a:t>struct</a:t>
            </a:r>
            <a:r>
              <a:rPr lang="en-US" dirty="0"/>
              <a:t> tag </a:t>
            </a:r>
            <a:r>
              <a:rPr lang="en-US" i="1" dirty="0"/>
              <a:t>defines</a:t>
            </a:r>
            <a:r>
              <a:rPr lang="en-US" dirty="0"/>
              <a:t> instances of the </a:t>
            </a:r>
            <a:r>
              <a:rPr lang="en-US" dirty="0" err="1"/>
              <a:t>struct</a:t>
            </a:r>
            <a:r>
              <a:rPr lang="en-US" dirty="0"/>
              <a:t> (i.e. allocate storage)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Courier"/>
                <a:cs typeface="Courier"/>
              </a:rPr>
              <a:t>struct car </a:t>
            </a:r>
            <a:r>
              <a:rPr lang="en-US" dirty="0" err="1">
                <a:latin typeface="Courier"/>
                <a:cs typeface="Courier"/>
              </a:rPr>
              <a:t>mikes_car</a:t>
            </a:r>
            <a:r>
              <a:rPr lang="en-US" dirty="0">
                <a:latin typeface="Courier"/>
                <a:cs typeface="Courier"/>
              </a:rPr>
              <a:t>, </a:t>
            </a:r>
            <a:r>
              <a:rPr lang="en-US" dirty="0" err="1">
                <a:latin typeface="Courier"/>
                <a:cs typeface="Courier"/>
              </a:rPr>
              <a:t>joes_car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r>
              <a:rPr lang="en-US" dirty="0"/>
              <a:t>Identifier/function names and struct tags occupy separate name spaces.  Struct members occupy a name space unique to the containing struct.  That means that “struct b { int b} b;” is legal and not ambiguous.</a:t>
            </a:r>
            <a:endParaRPr lang="en-US" dirty="0">
              <a:latin typeface="Courier"/>
              <a:cs typeface="Courier"/>
            </a:endParaRP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7989789" y="2678623"/>
            <a:ext cx="3379451" cy="1015663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txBody>
          <a:bodyPr wrap="none">
            <a:spAutoFit/>
          </a:bodyPr>
          <a:lstStyle/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NOTE: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The type is ‘</a:t>
            </a:r>
            <a:r>
              <a:rPr lang="en-US" sz="2000" i="1" dirty="0" err="1">
                <a:latin typeface="Comic Sans MS" pitchFamily="66" charset="0"/>
              </a:rPr>
              <a:t>struct</a:t>
            </a:r>
            <a:r>
              <a:rPr lang="en-US" sz="2000" i="1" dirty="0">
                <a:latin typeface="Comic Sans MS" pitchFamily="66" charset="0"/>
              </a:rPr>
              <a:t> car’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Not just ‘car’</a:t>
            </a:r>
          </a:p>
        </p:txBody>
      </p:sp>
    </p:spTree>
    <p:extLst>
      <p:ext uri="{BB962C8B-B14F-4D97-AF65-F5344CB8AC3E}">
        <p14:creationId xmlns:p14="http://schemas.microsoft.com/office/powerpoint/2010/main" val="1579783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9452197-4CBB-1248-99DF-1DE8D449B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</a:t>
            </a:r>
            <a:r>
              <a:rPr lang="en-US" i="1" dirty="0"/>
              <a:t>declare</a:t>
            </a:r>
            <a:r>
              <a:rPr lang="en-US" dirty="0"/>
              <a:t> a </a:t>
            </a:r>
            <a:r>
              <a:rPr lang="en-US" dirty="0" err="1"/>
              <a:t>struct</a:t>
            </a:r>
            <a:r>
              <a:rPr lang="en-US" dirty="0"/>
              <a:t> type, and </a:t>
            </a:r>
            <a:r>
              <a:rPr lang="en-US" i="1" dirty="0"/>
              <a:t>define</a:t>
            </a:r>
            <a:r>
              <a:rPr lang="en-US" dirty="0"/>
              <a:t> an instance (or multiple instances) of the variable at the same time.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>
                <a:latin typeface="Courier"/>
                <a:cs typeface="Courier"/>
              </a:rPr>
              <a:t>struct</a:t>
            </a:r>
            <a:r>
              <a:rPr lang="en-US" dirty="0">
                <a:latin typeface="Courier"/>
                <a:cs typeface="Courier"/>
              </a:rPr>
              <a:t> car {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char </a:t>
            </a:r>
            <a:r>
              <a:rPr lang="en-US" dirty="0" err="1">
                <a:latin typeface="Courier"/>
                <a:cs typeface="Courier"/>
              </a:rPr>
              <a:t>mfg</a:t>
            </a:r>
            <a:r>
              <a:rPr lang="en-US" dirty="0">
                <a:latin typeface="Courier"/>
                <a:cs typeface="Courier"/>
              </a:rPr>
              <a:t>[30];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char model[30];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</a:t>
            </a:r>
            <a:r>
              <a:rPr lang="en-US" dirty="0" err="1">
                <a:latin typeface="Courier"/>
                <a:cs typeface="Courier"/>
              </a:rPr>
              <a:t>int</a:t>
            </a:r>
            <a:r>
              <a:rPr lang="en-US" dirty="0">
                <a:latin typeface="Courier"/>
                <a:cs typeface="Courier"/>
              </a:rPr>
              <a:t> year;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} </a:t>
            </a:r>
            <a:r>
              <a:rPr lang="en-US" dirty="0" err="1">
                <a:latin typeface="Courier"/>
                <a:cs typeface="Courier"/>
              </a:rPr>
              <a:t>mikes_car</a:t>
            </a:r>
            <a:r>
              <a:rPr lang="en-US" dirty="0">
                <a:latin typeface="Courier"/>
                <a:cs typeface="Courier"/>
              </a:rPr>
              <a:t>;</a:t>
            </a:r>
          </a:p>
          <a:p>
            <a:r>
              <a:rPr lang="en-US" dirty="0" err="1">
                <a:latin typeface="Courier"/>
                <a:cs typeface="Courier"/>
              </a:rPr>
              <a:t>struct</a:t>
            </a:r>
            <a:r>
              <a:rPr lang="en-US" dirty="0">
                <a:latin typeface="Courier"/>
                <a:cs typeface="Courier"/>
              </a:rPr>
              <a:t> car </a:t>
            </a:r>
            <a:r>
              <a:rPr lang="en-US" dirty="0">
                <a:cs typeface="Courier"/>
              </a:rPr>
              <a:t>is a data type</a:t>
            </a:r>
          </a:p>
          <a:p>
            <a:r>
              <a:rPr lang="en-US" dirty="0" err="1">
                <a:latin typeface="Courier"/>
                <a:cs typeface="Courier"/>
              </a:rPr>
              <a:t>mikes_car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>
                <a:cs typeface="Courier"/>
              </a:rPr>
              <a:t>is a variable of type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struct</a:t>
            </a:r>
            <a:r>
              <a:rPr lang="en-US" dirty="0">
                <a:latin typeface="Courier"/>
                <a:cs typeface="Courier"/>
              </a:rPr>
              <a:t> car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3134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Referencing Structure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885" y="1997106"/>
            <a:ext cx="7602798" cy="4406866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.</a:t>
            </a:r>
            <a:r>
              <a:rPr lang="en-US" dirty="0"/>
              <a:t> operator is used just as in Java to reference members of a structure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>
                <a:latin typeface="Courier"/>
                <a:cs typeface="Courier"/>
              </a:rPr>
              <a:t>printf</a:t>
            </a:r>
            <a:r>
              <a:rPr lang="en-US" dirty="0">
                <a:latin typeface="Courier"/>
                <a:cs typeface="Courier"/>
              </a:rPr>
              <a:t>(“%s\n”, </a:t>
            </a:r>
            <a:r>
              <a:rPr lang="en-US" dirty="0" err="1">
                <a:latin typeface="Courier"/>
                <a:cs typeface="Courier"/>
              </a:rPr>
              <a:t>mikes_car.model</a:t>
            </a:r>
            <a:r>
              <a:rPr lang="en-US" dirty="0">
                <a:latin typeface="Courier"/>
                <a:cs typeface="Courier"/>
              </a:rPr>
              <a:t>);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johns_car.mfg</a:t>
            </a:r>
            <a:r>
              <a:rPr lang="en-US" dirty="0">
                <a:latin typeface="Courier"/>
                <a:cs typeface="Courier"/>
              </a:rPr>
              <a:t> = “Chevrolet”;</a:t>
            </a:r>
            <a:br>
              <a:rPr lang="en-US" dirty="0">
                <a:latin typeface="Courier"/>
                <a:cs typeface="Courier"/>
              </a:rPr>
            </a:br>
            <a:endParaRPr lang="en-US" dirty="0">
              <a:latin typeface="Courier"/>
              <a:cs typeface="Courier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069144" y="3305907"/>
            <a:ext cx="5458265" cy="14068"/>
          </a:xfrm>
          <a:prstGeom prst="line">
            <a:avLst/>
          </a:prstGeom>
          <a:ln w="76200">
            <a:solidFill>
              <a:srgbClr val="C00000">
                <a:alpha val="35000"/>
              </a:srgb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Explosion 2 5"/>
          <p:cNvSpPr/>
          <p:nvPr/>
        </p:nvSpPr>
        <p:spPr>
          <a:xfrm>
            <a:off x="7498080" y="1607900"/>
            <a:ext cx="3038622" cy="2377440"/>
          </a:xfrm>
          <a:prstGeom prst="irregularSeal2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NO!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701425" y="4282760"/>
            <a:ext cx="8597225" cy="1938992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txBody>
          <a:bodyPr wrap="none" lIns="91440" tIns="45720" rIns="91440" bIns="45720" anchor="t">
            <a:spAutoFit/>
          </a:bodyPr>
          <a:lstStyle/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NOTE: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You can’t assign a string literal to an array like this in C.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>
                <a:latin typeface="Comic Sans MS"/>
                <a:ea typeface="ＭＳ Ｐゴシック"/>
              </a:rPr>
              <a:t>	You can use </a:t>
            </a:r>
            <a:r>
              <a:rPr lang="en-US" sz="2000" i="1" err="1">
                <a:latin typeface="Comic Sans MS"/>
                <a:ea typeface="ＭＳ Ｐゴシック"/>
              </a:rPr>
              <a:t>strcpy</a:t>
            </a:r>
            <a:r>
              <a:rPr lang="en-US" sz="2000" i="1" dirty="0">
                <a:latin typeface="Comic Sans MS"/>
                <a:ea typeface="ＭＳ Ｐゴシック"/>
              </a:rPr>
              <a:t>() – a library function – and you must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	make sure your destination has room to hold the source string.</a:t>
            </a:r>
          </a:p>
          <a:p>
            <a:pPr>
              <a:tabLst>
                <a:tab pos="457200" algn="l"/>
              </a:tabLst>
              <a:defRPr/>
            </a:pPr>
            <a:endParaRPr lang="en-US" sz="2000" i="1" dirty="0">
              <a:latin typeface="Comic Sans MS" pitchFamily="66" charset="0"/>
            </a:endParaRP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/>
                <a:ea typeface="ＭＳ Ｐゴシック"/>
              </a:rPr>
              <a:t>	Don’t forget to #include &lt;</a:t>
            </a:r>
            <a:r>
              <a:rPr lang="en-US" sz="2000" i="1" err="1">
                <a:latin typeface="Comic Sans MS"/>
                <a:ea typeface="ＭＳ Ｐゴシック"/>
              </a:rPr>
              <a:t>string.h</a:t>
            </a:r>
            <a:r>
              <a:rPr lang="en-US" sz="2000" i="1" dirty="0">
                <a:latin typeface="Comic Sans MS"/>
                <a:ea typeface="ＭＳ Ｐゴシック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209599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Referencing Structure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.</a:t>
            </a:r>
            <a:r>
              <a:rPr lang="en-US" dirty="0"/>
              <a:t> operator is used just as in Java to reference members of a structure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 err="1">
                <a:latin typeface="Courier"/>
                <a:cs typeface="Courier"/>
              </a:rPr>
              <a:t>printf</a:t>
            </a:r>
            <a:r>
              <a:rPr lang="en-US" dirty="0">
                <a:latin typeface="Courier"/>
                <a:cs typeface="Courier"/>
              </a:rPr>
              <a:t>(“%s\n”, </a:t>
            </a:r>
            <a:r>
              <a:rPr lang="en-US" dirty="0" err="1">
                <a:latin typeface="Courier"/>
                <a:cs typeface="Courier"/>
              </a:rPr>
              <a:t>mikes_car.model</a:t>
            </a:r>
            <a:r>
              <a:rPr lang="en-US" dirty="0">
                <a:latin typeface="Courier"/>
                <a:cs typeface="Courier"/>
              </a:rPr>
              <a:t>);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strcpy</a:t>
            </a:r>
            <a:r>
              <a:rPr lang="en-US" dirty="0">
                <a:latin typeface="Courier"/>
                <a:cs typeface="Courier"/>
              </a:rPr>
              <a:t>(</a:t>
            </a:r>
            <a:r>
              <a:rPr lang="en-US" dirty="0" err="1">
                <a:latin typeface="Courier"/>
                <a:cs typeface="Courier"/>
              </a:rPr>
              <a:t>johns_car.mfg</a:t>
            </a:r>
            <a:r>
              <a:rPr lang="en-US" dirty="0">
                <a:latin typeface="Courier"/>
                <a:cs typeface="Courier"/>
              </a:rPr>
              <a:t>, “Chevrolet”);</a:t>
            </a:r>
            <a:br>
              <a:rPr lang="en-US" dirty="0">
                <a:latin typeface="Courier"/>
                <a:cs typeface="Courier"/>
              </a:rPr>
            </a:b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389070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More Abstraction</a:t>
            </a:r>
            <a:r>
              <a:rPr lang="mr-IN" dirty="0"/>
              <a:t>…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t="-9024" b="-9024"/>
          <a:stretch>
            <a:fillRect/>
          </a:stretch>
        </p:blipFill>
        <p:spPr>
          <a:xfrm>
            <a:off x="1891089" y="2209800"/>
            <a:ext cx="5202333" cy="4839022"/>
          </a:xfrm>
        </p:spPr>
      </p:pic>
      <p:sp>
        <p:nvSpPr>
          <p:cNvPr id="2" name="Rectangle 1"/>
          <p:cNvSpPr/>
          <p:nvPr/>
        </p:nvSpPr>
        <p:spPr>
          <a:xfrm>
            <a:off x="7093422" y="2827932"/>
            <a:ext cx="2883607" cy="70792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Object-oriented Languages</a:t>
            </a:r>
          </a:p>
          <a:p>
            <a:pPr algn="ctr"/>
            <a:r>
              <a:rPr lang="en-US" dirty="0"/>
              <a:t>(Java fits here)</a:t>
            </a:r>
          </a:p>
        </p:txBody>
      </p:sp>
      <p:sp>
        <p:nvSpPr>
          <p:cNvPr id="5" name="Rectangle 4"/>
          <p:cNvSpPr/>
          <p:nvPr/>
        </p:nvSpPr>
        <p:spPr>
          <a:xfrm>
            <a:off x="7093422" y="3729898"/>
            <a:ext cx="2883607" cy="70792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Procedural Languages</a:t>
            </a:r>
          </a:p>
          <a:p>
            <a:pPr algn="ctr"/>
            <a:r>
              <a:rPr lang="en-US" dirty="0"/>
              <a:t>(C fits here)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981200" y="1600201"/>
            <a:ext cx="8229600" cy="95040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These days, we even have abstraction layers within the problem-oriented language layer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8" name="Straight Arrow Connector 7"/>
          <p:cNvCxnSpPr>
            <a:endCxn id="13" idx="1"/>
          </p:cNvCxnSpPr>
          <p:nvPr/>
        </p:nvCxnSpPr>
        <p:spPr>
          <a:xfrm>
            <a:off x="5188367" y="2827932"/>
            <a:ext cx="1039650" cy="69820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Left Brace 12"/>
          <p:cNvSpPr/>
          <p:nvPr/>
        </p:nvSpPr>
        <p:spPr>
          <a:xfrm>
            <a:off x="6228017" y="2646519"/>
            <a:ext cx="834174" cy="1940598"/>
          </a:xfrm>
          <a:prstGeom prst="leftBrace">
            <a:avLst>
              <a:gd name="adj1" fmla="val 43496"/>
              <a:gd name="adj2" fmla="val 45327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3641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cs typeface="+mj-cs"/>
              </a:rPr>
              <a:t>Pointers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defRPr/>
            </a:pPr>
            <a:r>
              <a:rPr lang="en-US" sz="2800" dirty="0"/>
              <a:t>Can do the same things you can do with addresses in an assembly language</a:t>
            </a:r>
          </a:p>
          <a:p>
            <a:pPr eaLnBrk="1" hangingPunct="1">
              <a:defRPr/>
            </a:pPr>
            <a:r>
              <a:rPr lang="en-US" sz="2800" dirty="0"/>
              <a:t>Powerful and potentially dangerous of course</a:t>
            </a:r>
          </a:p>
          <a:p>
            <a:pPr eaLnBrk="1" hangingPunct="1">
              <a:defRPr/>
            </a:pPr>
            <a:r>
              <a:rPr lang="en-US" sz="2800" dirty="0"/>
              <a:t>No runtime checking (for efficiency)</a:t>
            </a:r>
          </a:p>
          <a:p>
            <a:pPr eaLnBrk="1" hangingPunct="1">
              <a:defRPr/>
            </a:pPr>
            <a:r>
              <a:rPr lang="en-US" sz="2800" dirty="0"/>
              <a:t>Java avoids many of the features of pointers that cause problems, hence the decision to call them references. In Java:</a:t>
            </a:r>
          </a:p>
          <a:p>
            <a:pPr lvl="1" eaLnBrk="1" hangingPunct="1">
              <a:defRPr/>
            </a:pPr>
            <a:r>
              <a:rPr lang="en-US" sz="2400" dirty="0"/>
              <a:t>No “address of” or “dereference” operator</a:t>
            </a:r>
          </a:p>
          <a:p>
            <a:pPr lvl="1" eaLnBrk="1" hangingPunct="1">
              <a:defRPr/>
            </a:pPr>
            <a:r>
              <a:rPr lang="en-US" sz="2400" dirty="0"/>
              <a:t>No pointer arithmetic</a:t>
            </a:r>
          </a:p>
          <a:p>
            <a:pPr lvl="1" eaLnBrk="1" hangingPunct="1">
              <a:defRPr/>
            </a:pPr>
            <a:r>
              <a:rPr lang="en-US" sz="2400" dirty="0"/>
              <a:t>No casting of integer types to pointer types</a:t>
            </a:r>
          </a:p>
        </p:txBody>
      </p:sp>
    </p:spTree>
    <p:extLst>
      <p:ext uri="{BB962C8B-B14F-4D97-AF65-F5344CB8AC3E}">
        <p14:creationId xmlns:p14="http://schemas.microsoft.com/office/powerpoint/2010/main" val="3333784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Pointers contain memory addresses (or NULL)</a:t>
            </a:r>
          </a:p>
          <a:p>
            <a:r>
              <a:rPr lang="en-US" dirty="0"/>
              <a:t>Remember this from LC-3 assembly?</a:t>
            </a:r>
            <a:br>
              <a:rPr lang="en-US" dirty="0"/>
            </a:br>
            <a:r>
              <a:rPr lang="en-US" dirty="0"/>
              <a:t>		</a:t>
            </a:r>
            <a:r>
              <a:rPr lang="en-US" dirty="0">
                <a:latin typeface="Courier"/>
                <a:cs typeface="Courier"/>
              </a:rPr>
              <a:t>B		.fill		29	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BADDR		.fill		B</a:t>
            </a:r>
            <a:br>
              <a:rPr lang="en-US" dirty="0">
                <a:latin typeface="Courier"/>
                <a:cs typeface="Courier"/>
              </a:rPr>
            </a:br>
            <a:endParaRPr lang="en-US" dirty="0">
              <a:latin typeface="Courier"/>
              <a:cs typeface="Courier"/>
            </a:endParaRPr>
          </a:p>
          <a:p>
            <a:r>
              <a:rPr lang="en-US" dirty="0"/>
              <a:t>In C, we can write it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Courier"/>
                <a:cs typeface="Courier"/>
              </a:rPr>
              <a:t>int b = 29;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int *</a:t>
            </a:r>
            <a:r>
              <a:rPr lang="en-US" dirty="0" err="1">
                <a:latin typeface="Courier"/>
                <a:cs typeface="Courier"/>
              </a:rPr>
              <a:t>baddr</a:t>
            </a:r>
            <a:r>
              <a:rPr lang="en-US" dirty="0">
                <a:latin typeface="Courier"/>
                <a:cs typeface="Courier"/>
              </a:rPr>
              <a:t> = &amp;b;</a:t>
            </a:r>
            <a:br>
              <a:rPr lang="en-US" dirty="0">
                <a:latin typeface="Courier"/>
                <a:cs typeface="Courier"/>
              </a:rPr>
            </a:br>
            <a:endParaRPr lang="en-US" dirty="0">
              <a:latin typeface="Courier"/>
              <a:cs typeface="Courier"/>
            </a:endParaRPr>
          </a:p>
          <a:p>
            <a:r>
              <a:rPr lang="en-US" dirty="0">
                <a:cs typeface="Courier"/>
              </a:rPr>
              <a:t>&amp; is the “address of” operator; you use it to obtain a pointer to an existing data item </a:t>
            </a:r>
          </a:p>
        </p:txBody>
      </p:sp>
    </p:spTree>
    <p:extLst>
      <p:ext uri="{BB962C8B-B14F-4D97-AF65-F5344CB8AC3E}">
        <p14:creationId xmlns:p14="http://schemas.microsoft.com/office/powerpoint/2010/main" val="336554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Pointers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To reference what a pointer points to, we use the dereference operator </a:t>
            </a:r>
            <a:r>
              <a:rPr lang="en-US" b="1" dirty="0"/>
              <a:t>*</a:t>
            </a:r>
          </a:p>
          <a:p>
            <a:r>
              <a:rPr lang="en-US" dirty="0"/>
              <a:t>It acts like “indirect” in LC-3 loads and stores</a:t>
            </a:r>
          </a:p>
          <a:p>
            <a:r>
              <a:rPr lang="en-US" dirty="0"/>
              <a:t>In LC-3 assembly, if we wanted to use BADDR to access the value in B, we used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Courier"/>
                <a:cs typeface="Courier"/>
              </a:rPr>
              <a:t>	LDI	R1,BADDR ; get B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ADD	R1,R1,#2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STI	R1,BADDR ; set B=R1</a:t>
            </a:r>
          </a:p>
          <a:p>
            <a:r>
              <a:rPr lang="en-US" dirty="0"/>
              <a:t>In C, we can write this as</a:t>
            </a:r>
            <a:br>
              <a:rPr lang="en-US" dirty="0"/>
            </a:br>
            <a:r>
              <a:rPr lang="en-US" dirty="0"/>
              <a:t>	</a:t>
            </a:r>
            <a:r>
              <a:rPr lang="en-US" dirty="0">
                <a:latin typeface="Courier"/>
                <a:cs typeface="Courier"/>
              </a:rPr>
              <a:t>*</a:t>
            </a:r>
            <a:r>
              <a:rPr lang="en-US" dirty="0" err="1">
                <a:latin typeface="Courier"/>
                <a:cs typeface="Courier"/>
              </a:rPr>
              <a:t>baddr</a:t>
            </a:r>
            <a:r>
              <a:rPr lang="en-US" dirty="0">
                <a:latin typeface="Courier"/>
                <a:cs typeface="Courier"/>
              </a:rPr>
              <a:t> = *</a:t>
            </a:r>
            <a:r>
              <a:rPr lang="en-US" dirty="0" err="1">
                <a:latin typeface="Courier"/>
                <a:cs typeface="Courier"/>
              </a:rPr>
              <a:t>baddr</a:t>
            </a:r>
            <a:r>
              <a:rPr lang="en-US" dirty="0">
                <a:latin typeface="Courier"/>
                <a:cs typeface="Courier"/>
              </a:rPr>
              <a:t> + 2;</a:t>
            </a:r>
          </a:p>
          <a:p>
            <a:r>
              <a:rPr lang="en-US" dirty="0">
                <a:cs typeface="Courier"/>
              </a:rPr>
              <a:t>It literally does the same thing!</a:t>
            </a:r>
          </a:p>
        </p:txBody>
      </p:sp>
    </p:spTree>
    <p:extLst>
      <p:ext uri="{BB962C8B-B14F-4D97-AF65-F5344CB8AC3E}">
        <p14:creationId xmlns:p14="http://schemas.microsoft.com/office/powerpoint/2010/main" val="4271744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Continuing our example with </a:t>
            </a:r>
            <a:r>
              <a:rPr lang="en-US" b="1" dirty="0"/>
              <a:t>b</a:t>
            </a:r>
            <a:r>
              <a:rPr lang="en-US" dirty="0"/>
              <a:t> and </a:t>
            </a:r>
            <a:r>
              <a:rPr lang="en-US" b="1" dirty="0" err="1"/>
              <a:t>baddr</a:t>
            </a:r>
            <a:r>
              <a:rPr lang="en-US" dirty="0"/>
              <a:t>,</a:t>
            </a:r>
          </a:p>
          <a:p>
            <a:pPr marL="457200" lvl="1" indent="0">
              <a:buNone/>
            </a:pPr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printf</a:t>
            </a:r>
            <a:r>
              <a:rPr lang="en-US" dirty="0">
                <a:latin typeface="Courier"/>
                <a:cs typeface="Courier"/>
              </a:rPr>
              <a:t>(“%d\n”, b);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*</a:t>
            </a:r>
            <a:r>
              <a:rPr lang="en-US" dirty="0" err="1">
                <a:latin typeface="Courier"/>
                <a:cs typeface="Courier"/>
              </a:rPr>
              <a:t>baddr</a:t>
            </a:r>
            <a:r>
              <a:rPr lang="en-US" dirty="0">
                <a:latin typeface="Courier"/>
                <a:cs typeface="Courier"/>
              </a:rPr>
              <a:t> = 18;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printf</a:t>
            </a:r>
            <a:r>
              <a:rPr lang="en-US" dirty="0">
                <a:latin typeface="Courier"/>
                <a:cs typeface="Courier"/>
              </a:rPr>
              <a:t>(“%d\n”, b);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printf</a:t>
            </a:r>
            <a:r>
              <a:rPr lang="en-US" dirty="0">
                <a:latin typeface="Courier"/>
                <a:cs typeface="Courier"/>
              </a:rPr>
              <a:t>(“%d\n”, *</a:t>
            </a:r>
            <a:r>
              <a:rPr lang="en-US" dirty="0" err="1">
                <a:latin typeface="Courier"/>
                <a:cs typeface="Courier"/>
              </a:rPr>
              <a:t>baddr</a:t>
            </a:r>
            <a:r>
              <a:rPr lang="en-US" dirty="0">
                <a:latin typeface="Courier"/>
                <a:cs typeface="Courier"/>
              </a:rPr>
              <a:t>);</a:t>
            </a:r>
          </a:p>
          <a:p>
            <a:pPr marL="457200" lvl="1" indent="0">
              <a:buNone/>
            </a:pPr>
            <a:r>
              <a:rPr lang="en-US" sz="2400" dirty="0">
                <a:cs typeface="Courier"/>
              </a:rPr>
              <a:t>prints</a:t>
            </a:r>
          </a:p>
          <a:p>
            <a:pPr marL="457200" lvl="1" indent="0">
              <a:buNone/>
            </a:pPr>
            <a:r>
              <a:rPr lang="en-US" sz="2400" dirty="0">
                <a:cs typeface="Courier"/>
              </a:rPr>
              <a:t>	</a:t>
            </a:r>
            <a:r>
              <a:rPr lang="en-US" sz="2400" dirty="0">
                <a:latin typeface="Courier"/>
                <a:cs typeface="Courier"/>
              </a:rPr>
              <a:t>29</a:t>
            </a:r>
            <a:br>
              <a:rPr lang="en-US" sz="2400" dirty="0">
                <a:latin typeface="Courier"/>
                <a:cs typeface="Courier"/>
              </a:rPr>
            </a:br>
            <a:r>
              <a:rPr lang="en-US" sz="2400" dirty="0">
                <a:latin typeface="Courier"/>
                <a:cs typeface="Courier"/>
              </a:rPr>
              <a:t>	18</a:t>
            </a:r>
            <a:br>
              <a:rPr lang="en-US" sz="2400" dirty="0">
                <a:latin typeface="Courier"/>
                <a:cs typeface="Courier"/>
              </a:rPr>
            </a:br>
            <a:r>
              <a:rPr lang="en-US" sz="2400" dirty="0">
                <a:latin typeface="Courier"/>
                <a:cs typeface="Courier"/>
              </a:rPr>
              <a:t>	18</a:t>
            </a:r>
          </a:p>
          <a:p>
            <a:r>
              <a:rPr lang="en-US" dirty="0">
                <a:cs typeface="Courier"/>
              </a:rPr>
              <a:t>The value stored at </a:t>
            </a:r>
            <a:r>
              <a:rPr lang="en-US" b="1" dirty="0">
                <a:cs typeface="Courier"/>
              </a:rPr>
              <a:t>b</a:t>
            </a:r>
            <a:r>
              <a:rPr lang="en-US" dirty="0">
                <a:cs typeface="Courier"/>
              </a:rPr>
              <a:t> has been changed to 18; </a:t>
            </a:r>
            <a:r>
              <a:rPr lang="en-US" b="1" dirty="0" err="1">
                <a:cs typeface="Courier"/>
              </a:rPr>
              <a:t>baddr</a:t>
            </a:r>
            <a:r>
              <a:rPr lang="en-US" b="1" dirty="0">
                <a:cs typeface="Courier"/>
              </a:rPr>
              <a:t> </a:t>
            </a:r>
            <a:r>
              <a:rPr lang="en-US" dirty="0">
                <a:cs typeface="Courier"/>
              </a:rPr>
              <a:t>still contains the address of </a:t>
            </a:r>
            <a:r>
              <a:rPr lang="en-US" b="1" dirty="0">
                <a:cs typeface="Courier"/>
              </a:rPr>
              <a:t>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435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C65C493-4012-DB49-9F78-88311A9B3324}"/>
              </a:ext>
            </a:extLst>
          </p:cNvPr>
          <p:cNvSpPr/>
          <p:nvPr/>
        </p:nvSpPr>
        <p:spPr>
          <a:xfrm>
            <a:off x="2913888" y="6083808"/>
            <a:ext cx="816864" cy="475488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FBD05935-07AC-F545-8402-D4025948A63F}"/>
              </a:ext>
            </a:extLst>
          </p:cNvPr>
          <p:cNvSpPr/>
          <p:nvPr/>
        </p:nvSpPr>
        <p:spPr>
          <a:xfrm>
            <a:off x="7187184" y="5644896"/>
            <a:ext cx="816864" cy="47548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* Has Two Meanings!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1981200" y="4870908"/>
            <a:ext cx="4033838" cy="1834692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buFontTx/>
              <a:buNone/>
              <a:defRPr/>
            </a:pPr>
            <a:r>
              <a:rPr lang="en-US" sz="3200" b="1" u="sng" dirty="0">
                <a:latin typeface="Courier New" charset="0"/>
              </a:rPr>
              <a:t>Declaration</a:t>
            </a:r>
            <a:endParaRPr lang="en-US" sz="3200" b="1" dirty="0">
              <a:latin typeface="Courier New" charset="0"/>
            </a:endParaRPr>
          </a:p>
          <a:p>
            <a:pPr eaLnBrk="1" hangingPunct="1">
              <a:buFontTx/>
              <a:buNone/>
              <a:defRPr/>
            </a:pPr>
            <a:r>
              <a:rPr lang="en-US" sz="3200" b="1" dirty="0">
                <a:latin typeface="Courier New" charset="0"/>
              </a:rPr>
              <a:t>int </a:t>
            </a:r>
            <a:r>
              <a:rPr lang="en-US" sz="3200" b="1" dirty="0" err="1">
                <a:latin typeface="Courier New" charset="0"/>
              </a:rPr>
              <a:t>i</a:t>
            </a:r>
            <a:r>
              <a:rPr lang="en-US" sz="3200" b="1" dirty="0">
                <a:latin typeface="Courier New" charset="0"/>
              </a:rPr>
              <a:t>, x;</a:t>
            </a:r>
          </a:p>
          <a:p>
            <a:pPr eaLnBrk="1" hangingPunct="1">
              <a:buFontTx/>
              <a:buNone/>
              <a:defRPr/>
            </a:pPr>
            <a:r>
              <a:rPr lang="en-US" sz="3200" b="1" dirty="0">
                <a:latin typeface="Courier New" charset="0"/>
              </a:rPr>
              <a:t>int *px = &amp;x;</a:t>
            </a:r>
          </a:p>
        </p:txBody>
      </p:sp>
      <p:sp>
        <p:nvSpPr>
          <p:cNvPr id="49156" name="Rectangle 4"/>
          <p:cNvSpPr>
            <a:spLocks noGrp="1" noChangeArrowheads="1"/>
          </p:cNvSpPr>
          <p:nvPr>
            <p:ph sz="half" idx="2"/>
          </p:nvPr>
        </p:nvSpPr>
        <p:spPr>
          <a:xfrm>
            <a:off x="6176964" y="4870909"/>
            <a:ext cx="4033837" cy="1834691"/>
          </a:xfrm>
          <a:extLst>
            <a:ext uri="{91240B29-F687-4f45-9708-019B960494DF}">
              <a14:hiddenLine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normAutofit/>
          </a:bodyPr>
          <a:lstStyle/>
          <a:p>
            <a:pPr eaLnBrk="1" hangingPunct="1">
              <a:buFontTx/>
              <a:buNone/>
              <a:defRPr/>
            </a:pPr>
            <a:r>
              <a:rPr lang="en-US" sz="3200" b="1" u="sng" dirty="0">
                <a:latin typeface="Courier New" charset="0"/>
              </a:rPr>
              <a:t>Expression</a:t>
            </a:r>
          </a:p>
          <a:p>
            <a:pPr eaLnBrk="1" hangingPunct="1">
              <a:buFontTx/>
              <a:buNone/>
              <a:defRPr/>
            </a:pPr>
            <a:r>
              <a:rPr lang="en-US" sz="3200" b="1" dirty="0" err="1">
                <a:latin typeface="Courier New" charset="0"/>
              </a:rPr>
              <a:t>i</a:t>
            </a:r>
            <a:r>
              <a:rPr lang="en-US" sz="3200" b="1" dirty="0">
                <a:latin typeface="Courier New" charset="0"/>
              </a:rPr>
              <a:t> = *px; 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981200" y="1511808"/>
            <a:ext cx="8229600" cy="33591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Don’t let the * in declarations confuse you about executable statements.</a:t>
            </a:r>
          </a:p>
          <a:p>
            <a:r>
              <a:rPr lang="en-US" dirty="0"/>
              <a:t>In a type declaration, * means “pointer to” and is part of the type</a:t>
            </a:r>
          </a:p>
          <a:p>
            <a:r>
              <a:rPr lang="en-US" dirty="0"/>
              <a:t>In an expression, </a:t>
            </a:r>
            <a:r>
              <a:rPr lang="en-US" b="1" dirty="0"/>
              <a:t>*</a:t>
            </a:r>
            <a:r>
              <a:rPr lang="en-US" dirty="0"/>
              <a:t> is the “dereference” operator </a:t>
            </a:r>
            <a:r>
              <a:rPr lang="mr-IN" dirty="0"/>
              <a:t>–</a:t>
            </a:r>
            <a:r>
              <a:rPr lang="en-US" dirty="0"/>
              <a:t> it acts like the “indirect” in the LC-3 loads and stores</a:t>
            </a:r>
          </a:p>
          <a:p>
            <a:r>
              <a:rPr lang="en-US" dirty="0"/>
              <a:t>When applied to a pointer, </a:t>
            </a:r>
            <a:r>
              <a:rPr lang="en-US" b="1" dirty="0"/>
              <a:t>*</a:t>
            </a:r>
            <a:r>
              <a:rPr lang="en-US" dirty="0"/>
              <a:t> makes the expression mean “What this pointer points to”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5772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DC770E-F13C-9146-B161-BC6FC1180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 pointer to a pointer to an int</a:t>
            </a:r>
          </a:p>
          <a:p>
            <a:r>
              <a:rPr lang="en-US" dirty="0"/>
              <a:t> pointer to an int</a:t>
            </a:r>
          </a:p>
          <a:p>
            <a:r>
              <a:rPr lang="en-US" dirty="0"/>
              <a:t> int</a:t>
            </a:r>
          </a:p>
          <a:p>
            <a:r>
              <a:rPr lang="en-US" dirty="0"/>
              <a:t>None of the above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Today’s number is 31,821</a:t>
            </a:r>
            <a:endParaRPr lang="en-US" dirty="0">
              <a:solidFill>
                <a:schemeClr val="tx1"/>
              </a:solidFill>
              <a:cs typeface="Calibri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2FEABC6-6F26-D943-88C1-9B6D8C264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Question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E7F301-362C-D340-8168-BECA099256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Given the definition and initializer</a:t>
            </a:r>
            <a:br>
              <a:rPr lang="en-US" dirty="0"/>
            </a:br>
            <a:r>
              <a:rPr lang="en-US" dirty="0"/>
              <a:t>	int *</a:t>
            </a:r>
            <a:r>
              <a:rPr lang="en-US" dirty="0" err="1"/>
              <a:t>ptrx</a:t>
            </a:r>
            <a:r>
              <a:rPr lang="en-US" dirty="0"/>
              <a:t> = *y;</a:t>
            </a:r>
            <a:br>
              <a:rPr lang="en-US" dirty="0"/>
            </a:br>
            <a:r>
              <a:rPr lang="en-US" dirty="0"/>
              <a:t>what must the type of y be?</a:t>
            </a:r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9F80DE8C-1866-7D44-8037-5AAAD647CADA}"/>
              </a:ext>
            </a:extLst>
          </p:cNvPr>
          <p:cNvSpPr/>
          <p:nvPr/>
        </p:nvSpPr>
        <p:spPr>
          <a:xfrm flipH="1">
            <a:off x="1461051" y="3246120"/>
            <a:ext cx="694282" cy="365760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F26010-D387-684E-9663-7A3001DF54D0}"/>
              </a:ext>
            </a:extLst>
          </p:cNvPr>
          <p:cNvSpPr txBox="1"/>
          <p:nvPr/>
        </p:nvSpPr>
        <p:spPr>
          <a:xfrm>
            <a:off x="8083649" y="1502688"/>
            <a:ext cx="3543102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(declaration)	= (expression)</a:t>
            </a:r>
          </a:p>
          <a:p>
            <a:r>
              <a:rPr lang="en-US" dirty="0"/>
              <a:t>int *</a:t>
            </a:r>
            <a:r>
              <a:rPr lang="en-US" dirty="0" err="1"/>
              <a:t>ptrx</a:t>
            </a:r>
            <a:r>
              <a:rPr lang="en-US" dirty="0"/>
              <a:t>                	= *y;</a:t>
            </a:r>
            <a:br>
              <a:rPr lang="en-US" dirty="0"/>
            </a:br>
            <a:endParaRPr lang="en-US" dirty="0"/>
          </a:p>
          <a:p>
            <a:r>
              <a:rPr lang="en-US" b="1" dirty="0" err="1"/>
              <a:t>ptrx</a:t>
            </a:r>
            <a:r>
              <a:rPr lang="en-US" dirty="0"/>
              <a:t> is a ”pointer to integer” so the expression </a:t>
            </a:r>
            <a:r>
              <a:rPr lang="en-US" b="1" dirty="0"/>
              <a:t>*y</a:t>
            </a:r>
            <a:r>
              <a:rPr lang="en-US" dirty="0"/>
              <a:t> must yield a type of “pointer to integer”</a:t>
            </a:r>
          </a:p>
          <a:p>
            <a:endParaRPr lang="en-US" dirty="0"/>
          </a:p>
          <a:p>
            <a:r>
              <a:rPr lang="en-US" dirty="0"/>
              <a:t>If we guess </a:t>
            </a:r>
            <a:r>
              <a:rPr lang="en-US" b="1" dirty="0"/>
              <a:t>y</a:t>
            </a:r>
            <a:r>
              <a:rPr lang="en-US" dirty="0"/>
              <a:t> is “pointer to integer”, then dereferencing with </a:t>
            </a:r>
            <a:r>
              <a:rPr lang="en-US" b="1" dirty="0"/>
              <a:t>*y </a:t>
            </a:r>
            <a:r>
              <a:rPr lang="en-US" dirty="0"/>
              <a:t>would yield type “integer”.  No good.</a:t>
            </a:r>
          </a:p>
          <a:p>
            <a:endParaRPr lang="en-US" dirty="0"/>
          </a:p>
          <a:p>
            <a:r>
              <a:rPr lang="en-US" dirty="0"/>
              <a:t>If we guess </a:t>
            </a:r>
            <a:r>
              <a:rPr lang="en-US" b="1" dirty="0"/>
              <a:t>y</a:t>
            </a:r>
            <a:r>
              <a:rPr lang="en-US" dirty="0"/>
              <a:t> is a “pointer to pointer to integer”, then </a:t>
            </a:r>
            <a:r>
              <a:rPr lang="en-US" b="1" dirty="0"/>
              <a:t>*y </a:t>
            </a:r>
            <a:r>
              <a:rPr lang="en-US" dirty="0"/>
              <a:t>would yield type “pointer to integer”.  That’s what we need, so earlier in the code, we should see</a:t>
            </a:r>
          </a:p>
          <a:p>
            <a:endParaRPr lang="en-US" dirty="0"/>
          </a:p>
          <a:p>
            <a:r>
              <a:rPr lang="en-US" dirty="0"/>
              <a:t>int **y;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FFF06D-D59F-445A-9CA4-021C598D02E9}"/>
              </a:ext>
            </a:extLst>
          </p:cNvPr>
          <p:cNvSpPr txBox="1"/>
          <p:nvPr/>
        </p:nvSpPr>
        <p:spPr>
          <a:xfrm>
            <a:off x="434622" y="6366933"/>
            <a:ext cx="16368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>
                <a:latin typeface="Arial"/>
                <a:ea typeface="ＭＳ Ｐゴシック"/>
              </a:rPr>
              <a:t>40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6626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and Arrays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12485" y="1385888"/>
            <a:ext cx="8460316" cy="514902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>
                <a:latin typeface="Courier" pitchFamily="2" charset="0"/>
                <a:cs typeface="Courier"/>
              </a:rPr>
              <a:t>int a[10];</a:t>
            </a:r>
          </a:p>
          <a:p>
            <a:pPr marL="0" indent="0">
              <a:buNone/>
            </a:pPr>
            <a:r>
              <a:rPr lang="en-US" sz="1800" b="1" dirty="0">
                <a:latin typeface="Courier" pitchFamily="2" charset="0"/>
              </a:rPr>
              <a:t>int *p;</a:t>
            </a:r>
          </a:p>
          <a:p>
            <a:r>
              <a:rPr lang="en-US" dirty="0">
                <a:cs typeface="Courier"/>
              </a:rPr>
              <a:t>a is an array, size 10, of int</a:t>
            </a:r>
          </a:p>
          <a:p>
            <a:r>
              <a:rPr lang="en-US" dirty="0">
                <a:cs typeface="Courier"/>
              </a:rPr>
              <a:t>p is a pointer to int (memory address)</a:t>
            </a:r>
          </a:p>
          <a:p>
            <a:endParaRPr lang="en-US" dirty="0">
              <a:cs typeface="Courier"/>
            </a:endParaRPr>
          </a:p>
          <a:p>
            <a:r>
              <a:rPr lang="en-US" b="1" dirty="0">
                <a:cs typeface="Courier"/>
              </a:rPr>
              <a:t>In an expression</a:t>
            </a:r>
            <a:r>
              <a:rPr lang="en-US" dirty="0">
                <a:cs typeface="Courier"/>
              </a:rPr>
              <a:t>, an array name becomes a </a:t>
            </a:r>
            <a:r>
              <a:rPr lang="en-US" i="1" dirty="0">
                <a:cs typeface="Courier"/>
              </a:rPr>
              <a:t>constant</a:t>
            </a:r>
            <a:r>
              <a:rPr lang="en-US" dirty="0">
                <a:cs typeface="Courier"/>
              </a:rPr>
              <a:t> pointer to the first element</a:t>
            </a:r>
          </a:p>
          <a:p>
            <a:pPr lvl="1"/>
            <a:r>
              <a:rPr lang="en-US" dirty="0">
                <a:cs typeface="Courier"/>
              </a:rPr>
              <a:t>e.g., </a:t>
            </a:r>
            <a:r>
              <a:rPr lang="en-US" b="1" dirty="0">
                <a:cs typeface="Courier"/>
              </a:rPr>
              <a:t>a</a:t>
            </a:r>
            <a:r>
              <a:rPr lang="en-US" dirty="0">
                <a:cs typeface="Courier"/>
              </a:rPr>
              <a:t> without [brackets]</a:t>
            </a:r>
          </a:p>
          <a:p>
            <a:pPr lvl="1"/>
            <a:r>
              <a:rPr lang="en-US" b="1" dirty="0">
                <a:cs typeface="Courier"/>
              </a:rPr>
              <a:t>a</a:t>
            </a:r>
            <a:r>
              <a:rPr lang="en-US" dirty="0">
                <a:cs typeface="Courier"/>
              </a:rPr>
              <a:t> is the memory address where the array starts</a:t>
            </a:r>
          </a:p>
          <a:p>
            <a:pPr lvl="1"/>
            <a:r>
              <a:rPr lang="en-US" b="1" dirty="0">
                <a:cs typeface="Courier"/>
              </a:rPr>
              <a:t>a</a:t>
            </a:r>
            <a:r>
              <a:rPr lang="en-US" dirty="0">
                <a:cs typeface="Courier"/>
              </a:rPr>
              <a:t> can’t be changed (but its contents can)</a:t>
            </a:r>
          </a:p>
          <a:p>
            <a:pPr lvl="1"/>
            <a:r>
              <a:rPr lang="en-US" dirty="0">
                <a:cs typeface="Courier"/>
              </a:rPr>
              <a:t>In other words, it’s the address of </a:t>
            </a:r>
            <a:r>
              <a:rPr lang="en-US" b="1" dirty="0">
                <a:cs typeface="Courier"/>
              </a:rPr>
              <a:t>a[0] </a:t>
            </a:r>
            <a:r>
              <a:rPr lang="en-US" dirty="0">
                <a:cs typeface="Courier"/>
              </a:rPr>
              <a:t>(or specifically &amp;a[0])</a:t>
            </a:r>
            <a:endParaRPr lang="en-US" b="1" dirty="0">
              <a:cs typeface="Courier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09375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and Arrays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800" b="1" dirty="0">
                <a:latin typeface="Courier"/>
                <a:cs typeface="Courier"/>
              </a:rPr>
              <a:t>int a[10];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00" b="1" dirty="0">
                <a:latin typeface="Courier"/>
              </a:rPr>
              <a:t>int *p;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latin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</a:rPr>
              <a:t>// legal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</a:rPr>
              <a:t>p = a; 	// p is the memory address of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</a:rPr>
              <a:t>		// the start of the array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dirty="0">
              <a:latin typeface="Courier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</a:rPr>
              <a:t>// illegal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</a:rPr>
              <a:t>a = p; 	// a is a CONSTANT pointer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000" dirty="0">
                <a:latin typeface="Courier"/>
              </a:rPr>
              <a:t>		// you are not allowed to change its value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b="1" dirty="0">
              <a:latin typeface="Courier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000" b="1" dirty="0">
              <a:latin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20073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 and pointers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char str[6] = “Hello”;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</a:rPr>
              <a:t>char *s;</a:t>
            </a:r>
            <a:endParaRPr lang="en-US" sz="1800" b="1" dirty="0"/>
          </a:p>
          <a:p>
            <a:r>
              <a:rPr lang="en-US" dirty="0">
                <a:cs typeface="Courier"/>
              </a:rPr>
              <a:t>Recall: a C string is really an array of char</a:t>
            </a:r>
          </a:p>
          <a:p>
            <a:r>
              <a:rPr lang="en-US" dirty="0">
                <a:cs typeface="Courier"/>
              </a:rPr>
              <a:t>When you see “char *”, think string </a:t>
            </a:r>
            <a:r>
              <a:rPr lang="en-US" i="1" dirty="0">
                <a:cs typeface="Courier"/>
              </a:rPr>
              <a:t>(for now)</a:t>
            </a:r>
          </a:p>
          <a:p>
            <a:endParaRPr lang="en-US" dirty="0">
              <a:cs typeface="Courier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460260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Pointer Arithmetic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095" y="1324238"/>
            <a:ext cx="5363008" cy="553376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You can add or subtract pointers and integers</a:t>
            </a:r>
          </a:p>
          <a:p>
            <a:pPr lvl="1"/>
            <a:r>
              <a:rPr lang="en-US" dirty="0"/>
              <a:t>a pointer plus or minus an integer yields a pointer</a:t>
            </a:r>
          </a:p>
          <a:p>
            <a:r>
              <a:rPr lang="en-US" dirty="0"/>
              <a:t>Just like adding to addresses on LC-3</a:t>
            </a:r>
          </a:p>
          <a:p>
            <a:pPr lvl="1"/>
            <a:r>
              <a:rPr lang="en-US" dirty="0"/>
              <a:t>with one additional semantic</a:t>
            </a:r>
          </a:p>
          <a:p>
            <a:r>
              <a:rPr lang="en-US" dirty="0">
                <a:latin typeface="Courier"/>
                <a:cs typeface="Courier"/>
              </a:rPr>
              <a:t>int *p = &amp;</a:t>
            </a:r>
            <a:r>
              <a:rPr lang="en-US" dirty="0" err="1">
                <a:latin typeface="Courier"/>
                <a:cs typeface="Courier"/>
              </a:rPr>
              <a:t>i</a:t>
            </a:r>
            <a:r>
              <a:rPr lang="en-US" dirty="0">
                <a:latin typeface="Courier"/>
                <a:cs typeface="Courier"/>
              </a:rPr>
              <a:t>;</a:t>
            </a:r>
            <a:br>
              <a:rPr lang="en-US" dirty="0">
                <a:latin typeface="Courier"/>
                <a:cs typeface="Courier"/>
              </a:rPr>
            </a:b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p = p + 1;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  </a:t>
            </a:r>
            <a:r>
              <a:rPr lang="en-US" i="1" dirty="0"/>
              <a:t>is interpreted as </a:t>
            </a:r>
            <a:br>
              <a:rPr lang="en-US" dirty="0"/>
            </a:br>
            <a:r>
              <a:rPr lang="en-US" dirty="0">
                <a:latin typeface="Courier"/>
                <a:cs typeface="Courier"/>
              </a:rPr>
              <a:t>p = p + 1 * </a:t>
            </a:r>
            <a:r>
              <a:rPr lang="en-US" dirty="0" err="1">
                <a:latin typeface="Courier"/>
                <a:cs typeface="Courier"/>
              </a:rPr>
              <a:t>sizeof</a:t>
            </a:r>
            <a:r>
              <a:rPr lang="en-US" dirty="0">
                <a:latin typeface="Courier"/>
                <a:cs typeface="Courier"/>
              </a:rPr>
              <a:t>(*p);</a:t>
            </a:r>
          </a:p>
          <a:p>
            <a:r>
              <a:rPr lang="en-US" dirty="0"/>
              <a:t>In other words, if </a:t>
            </a:r>
            <a:r>
              <a:rPr lang="en-US" i="1" dirty="0"/>
              <a:t>p</a:t>
            </a:r>
            <a:r>
              <a:rPr lang="en-US" dirty="0"/>
              <a:t> is an </a:t>
            </a:r>
            <a:r>
              <a:rPr lang="en-US" i="1" dirty="0" err="1"/>
              <a:t>int</a:t>
            </a:r>
            <a:r>
              <a:rPr lang="en-US" dirty="0"/>
              <a:t> pointer, </a:t>
            </a:r>
            <a:r>
              <a:rPr lang="en-US" i="1" dirty="0"/>
              <a:t>p + 1 </a:t>
            </a:r>
            <a:r>
              <a:rPr lang="en-US" dirty="0"/>
              <a:t>is the address of the </a:t>
            </a:r>
            <a:r>
              <a:rPr lang="en-US" b="1" dirty="0"/>
              <a:t>next</a:t>
            </a:r>
            <a:r>
              <a:rPr lang="en-US" dirty="0"/>
              <a:t> </a:t>
            </a:r>
            <a:r>
              <a:rPr lang="en-US" i="1" dirty="0" err="1"/>
              <a:t>int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the address in </a:t>
            </a:r>
            <a:r>
              <a:rPr lang="en-US" i="1" dirty="0"/>
              <a:t>p</a:t>
            </a:r>
            <a:r>
              <a:rPr lang="en-US" dirty="0"/>
              <a:t> is incremented by the size of an </a:t>
            </a:r>
            <a:r>
              <a:rPr lang="en-US" i="1" dirty="0"/>
              <a:t>int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520D4F4-D498-B146-A721-0515CBC5A945}"/>
              </a:ext>
            </a:extLst>
          </p:cNvPr>
          <p:cNvSpPr txBox="1">
            <a:spLocks/>
          </p:cNvSpPr>
          <p:nvPr/>
        </p:nvSpPr>
        <p:spPr>
          <a:xfrm>
            <a:off x="6441898" y="1324239"/>
            <a:ext cx="5363008" cy="54019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dirty="0"/>
              <a:t>For example:</a:t>
            </a:r>
          </a:p>
          <a:p>
            <a:pPr fontAlgn="auto">
              <a:spcAft>
                <a:spcPts val="0"/>
              </a:spcAft>
            </a:pPr>
            <a:r>
              <a:rPr lang="en-US" dirty="0">
                <a:latin typeface="Courier"/>
                <a:cs typeface="Courier"/>
              </a:rPr>
              <a:t>int b[3] = { 9, 12, 13 };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int *p = &amp;b[0]; </a:t>
            </a:r>
          </a:p>
          <a:p>
            <a:pPr fontAlgn="auto">
              <a:spcAft>
                <a:spcPts val="0"/>
              </a:spcAft>
            </a:pPr>
            <a:r>
              <a:rPr lang="en-US" dirty="0"/>
              <a:t>The value of </a:t>
            </a:r>
            <a:r>
              <a:rPr lang="en-US" i="1" dirty="0"/>
              <a:t>*p</a:t>
            </a:r>
            <a:r>
              <a:rPr lang="en-US" dirty="0"/>
              <a:t> is 9, </a:t>
            </a:r>
            <a:r>
              <a:rPr lang="en-US" i="1" dirty="0"/>
              <a:t>*(p + 1) </a:t>
            </a:r>
            <a:r>
              <a:rPr lang="en-US" dirty="0"/>
              <a:t>is 12,  and </a:t>
            </a:r>
            <a:r>
              <a:rPr lang="en-US" i="1" dirty="0"/>
              <a:t>*(p + 2) </a:t>
            </a:r>
            <a:r>
              <a:rPr lang="en-US" dirty="0"/>
              <a:t>is 13</a:t>
            </a:r>
          </a:p>
          <a:p>
            <a:pPr fontAlgn="auto">
              <a:spcAft>
                <a:spcPts val="0"/>
              </a:spcAft>
            </a:pPr>
            <a:r>
              <a:rPr lang="en-US" b="1" dirty="0"/>
              <a:t>In an expression, a[</a:t>
            </a:r>
            <a:r>
              <a:rPr lang="en-US" b="1" dirty="0" err="1"/>
              <a:t>i</a:t>
            </a:r>
            <a:r>
              <a:rPr lang="en-US" b="1" dirty="0"/>
              <a:t>] means exactly the same as *(a + </a:t>
            </a:r>
            <a:r>
              <a:rPr lang="en-US" b="1" dirty="0" err="1"/>
              <a:t>i</a:t>
            </a:r>
            <a:r>
              <a:rPr lang="en-US" b="1" dirty="0"/>
              <a:t>)</a:t>
            </a:r>
          </a:p>
          <a:p>
            <a:pPr fontAlgn="auto">
              <a:spcAft>
                <a:spcPts val="0"/>
              </a:spcAft>
            </a:pPr>
            <a:r>
              <a:rPr lang="en-US" dirty="0"/>
              <a:t>This is why the value of </a:t>
            </a:r>
            <a:r>
              <a:rPr lang="en-US" i="1" dirty="0"/>
              <a:t>p[0]</a:t>
            </a:r>
            <a:r>
              <a:rPr lang="en-US" dirty="0"/>
              <a:t> is 9, </a:t>
            </a:r>
            <a:r>
              <a:rPr lang="en-US" i="1" dirty="0"/>
              <a:t>p[1]</a:t>
            </a:r>
            <a:r>
              <a:rPr lang="en-US" dirty="0"/>
              <a:t> is 12, and </a:t>
            </a:r>
            <a:r>
              <a:rPr lang="en-US" i="1" dirty="0"/>
              <a:t>p[2]</a:t>
            </a:r>
            <a:r>
              <a:rPr lang="en-US" dirty="0"/>
              <a:t> is 13, just as above!</a:t>
            </a:r>
          </a:p>
        </p:txBody>
      </p:sp>
    </p:spTree>
    <p:extLst>
      <p:ext uri="{BB962C8B-B14F-4D97-AF65-F5344CB8AC3E}">
        <p14:creationId xmlns:p14="http://schemas.microsoft.com/office/powerpoint/2010/main" val="219994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/>
              <a:t>Problem-Oriented Language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3600" dirty="0"/>
              <a:t>Give Symbolic Names to Values</a:t>
            </a:r>
          </a:p>
          <a:p>
            <a:pPr eaLnBrk="1" hangingPunct="1"/>
            <a:r>
              <a:rPr lang="en-US" sz="3600" dirty="0"/>
              <a:t>Provide Expressiveness</a:t>
            </a:r>
          </a:p>
          <a:p>
            <a:pPr eaLnBrk="1" hangingPunct="1"/>
            <a:r>
              <a:rPr lang="en-US" sz="3600" dirty="0"/>
              <a:t>Abstract the Underlying Hardware</a:t>
            </a:r>
          </a:p>
          <a:p>
            <a:pPr eaLnBrk="1" hangingPunct="1"/>
            <a:r>
              <a:rPr lang="en-US" sz="3600" dirty="0"/>
              <a:t>Enhance Code Readability</a:t>
            </a:r>
          </a:p>
          <a:p>
            <a:pPr eaLnBrk="1" hangingPunct="1"/>
            <a:r>
              <a:rPr lang="en-US" sz="3600" dirty="0"/>
              <a:t>Provide Safeguards Against Bugs</a:t>
            </a:r>
          </a:p>
        </p:txBody>
      </p:sp>
    </p:spTree>
    <p:extLst>
      <p:ext uri="{BB962C8B-B14F-4D97-AF65-F5344CB8AC3E}">
        <p14:creationId xmlns:p14="http://schemas.microsoft.com/office/powerpoint/2010/main" val="30259657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Pointer arithmetic and Arrays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3324366" y="1469588"/>
            <a:ext cx="6538961" cy="2469366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sz="3000" dirty="0"/>
              <a:t>These expressions are equivalent. </a:t>
            </a:r>
          </a:p>
          <a:p>
            <a:pPr marL="0" indent="0">
              <a:buNone/>
              <a:defRPr/>
            </a:pPr>
            <a:r>
              <a:rPr lang="en-US" sz="3000" dirty="0"/>
              <a:t>  (an int)</a:t>
            </a:r>
          </a:p>
          <a:p>
            <a:pPr marL="0" indent="0">
              <a:buNone/>
              <a:defRPr/>
            </a:pPr>
            <a:r>
              <a:rPr lang="en-US" sz="2000" dirty="0">
                <a:latin typeface="Courier"/>
              </a:rPr>
              <a:t>a[5]		*(a+5)</a:t>
            </a:r>
          </a:p>
          <a:p>
            <a:pPr marL="0" indent="0">
              <a:buNone/>
              <a:defRPr/>
            </a:pPr>
            <a:r>
              <a:rPr lang="en-US" sz="2000" dirty="0">
                <a:latin typeface="Courier"/>
              </a:rPr>
              <a:t>p[5]		*(p+5)</a:t>
            </a:r>
          </a:p>
          <a:p>
            <a:pPr marL="0" indent="0">
              <a:buNone/>
              <a:defRPr/>
            </a:pPr>
            <a:endParaRPr lang="en-US" sz="4000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0BD3F3B-B9C1-449F-872D-AC34651E05D1}"/>
              </a:ext>
            </a:extLst>
          </p:cNvPr>
          <p:cNvSpPr txBox="1">
            <a:spLocks noChangeArrowheads="1"/>
          </p:cNvSpPr>
          <p:nvPr/>
        </p:nvSpPr>
        <p:spPr>
          <a:xfrm>
            <a:off x="378885" y="1834739"/>
            <a:ext cx="8574087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7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7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7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7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7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  <a:defRPr/>
            </a:pPr>
            <a:r>
              <a:rPr lang="en-US" sz="2800" dirty="0">
                <a:latin typeface="Courier"/>
              </a:rPr>
              <a:t>int a[10];</a:t>
            </a:r>
          </a:p>
          <a:p>
            <a:pPr marL="0" indent="0">
              <a:buNone/>
              <a:defRPr/>
            </a:pPr>
            <a:r>
              <a:rPr lang="en-US" sz="2800" dirty="0">
                <a:latin typeface="Courier"/>
              </a:rPr>
              <a:t>int *p;</a:t>
            </a:r>
          </a:p>
          <a:p>
            <a:pPr marL="0" indent="0">
              <a:buNone/>
              <a:defRPr/>
            </a:pPr>
            <a:r>
              <a:rPr lang="en-US" sz="2800" dirty="0">
                <a:latin typeface="Courier"/>
              </a:rPr>
              <a:t>p = a;</a:t>
            </a:r>
          </a:p>
          <a:p>
            <a:pPr marL="0" indent="0">
              <a:buNone/>
              <a:defRPr/>
            </a:pPr>
            <a:endParaRPr lang="en-US" sz="4000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3324366" y="4302524"/>
            <a:ext cx="6673073" cy="24693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4025" indent="-454025" algn="l" defTabSz="914400" rtl="0" eaLnBrk="1" latinLnBrk="0" hangingPunct="1">
              <a:spcBef>
                <a:spcPts val="20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914400" indent="-457200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2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60475" indent="-346075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2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339725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939925" indent="-3317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9076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625725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970213" indent="-344488" algn="l" defTabSz="914400" rtl="0" eaLnBrk="1" latinLnBrk="0" hangingPunct="1">
              <a:spcBef>
                <a:spcPts val="600"/>
              </a:spcBef>
              <a:buClr>
                <a:schemeClr val="tx1">
                  <a:lumMod val="75000"/>
                  <a:lumOff val="2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313113" indent="-344488" algn="l" defTabSz="914400" rtl="0" eaLnBrk="1" latinLnBrk="0" hangingPunct="1">
              <a:spcBef>
                <a:spcPts val="600"/>
              </a:spcBef>
              <a:buClr>
                <a:schemeClr val="bg1">
                  <a:lumMod val="65000"/>
                </a:schemeClr>
              </a:buClr>
              <a:buSzPct val="90000"/>
              <a:buFont typeface="Wingdings" pitchFamily="2" charset="2"/>
              <a:buChar char=""/>
              <a:defRPr lang="en-US" sz="18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sz="3000" dirty="0"/>
              <a:t>These expressions are equivalent. </a:t>
            </a:r>
          </a:p>
          <a:p>
            <a:pPr marL="0" indent="0" fontAlgn="auto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sz="3000" dirty="0"/>
              <a:t>  (pointer to an </a:t>
            </a:r>
            <a:r>
              <a:rPr lang="en-US" sz="3000" dirty="0" err="1"/>
              <a:t>int</a:t>
            </a:r>
            <a:r>
              <a:rPr lang="en-US" sz="3000" dirty="0"/>
              <a:t>)</a:t>
            </a:r>
          </a:p>
          <a:p>
            <a:pPr marL="0" indent="0" fontAlgn="auto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sz="2200" dirty="0">
                <a:latin typeface="Courier"/>
              </a:rPr>
              <a:t>&amp;a[5]		a+5</a:t>
            </a:r>
          </a:p>
          <a:p>
            <a:pPr marL="0" indent="0" fontAlgn="auto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sz="2200" dirty="0">
                <a:latin typeface="Courier"/>
              </a:rPr>
              <a:t>&amp;p[5]		p+5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7926DF2C-2E41-B34A-AF2A-67466A088530}"/>
              </a:ext>
            </a:extLst>
          </p:cNvPr>
          <p:cNvCxnSpPr/>
          <p:nvPr/>
        </p:nvCxnSpPr>
        <p:spPr>
          <a:xfrm>
            <a:off x="3324367" y="4124739"/>
            <a:ext cx="589026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61D4AEA-CA90-984F-83F8-7D9B6BA41D56}"/>
              </a:ext>
            </a:extLst>
          </p:cNvPr>
          <p:cNvCxnSpPr/>
          <p:nvPr/>
        </p:nvCxnSpPr>
        <p:spPr>
          <a:xfrm>
            <a:off x="4218432" y="3096768"/>
            <a:ext cx="9144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18B6486-9D9E-F047-9959-E048A9521277}"/>
              </a:ext>
            </a:extLst>
          </p:cNvPr>
          <p:cNvCxnSpPr/>
          <p:nvPr/>
        </p:nvCxnSpPr>
        <p:spPr>
          <a:xfrm>
            <a:off x="4218432" y="3663696"/>
            <a:ext cx="9144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D04B606-70F8-B046-A7F9-D1972F2104EA}"/>
              </a:ext>
            </a:extLst>
          </p:cNvPr>
          <p:cNvCxnSpPr/>
          <p:nvPr/>
        </p:nvCxnSpPr>
        <p:spPr>
          <a:xfrm>
            <a:off x="4218432" y="5949696"/>
            <a:ext cx="9144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602273F-CD57-094D-BE97-5A8C2233B471}"/>
              </a:ext>
            </a:extLst>
          </p:cNvPr>
          <p:cNvCxnSpPr/>
          <p:nvPr/>
        </p:nvCxnSpPr>
        <p:spPr>
          <a:xfrm>
            <a:off x="4218432" y="6516467"/>
            <a:ext cx="914400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196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cs typeface="+mj-cs"/>
              </a:rPr>
              <a:t>Question?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865508" y="1864277"/>
            <a:ext cx="5229435" cy="475762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  <a:defRPr/>
            </a:pPr>
            <a:r>
              <a:rPr lang="en-US" sz="2900" b="1" dirty="0">
                <a:latin typeface="Courier New" charset="0"/>
              </a:rPr>
              <a:t>int x = 3;</a:t>
            </a:r>
          </a:p>
          <a:p>
            <a:pPr marL="0" indent="0">
              <a:buNone/>
              <a:defRPr/>
            </a:pPr>
            <a:r>
              <a:rPr lang="en-US" sz="2900" b="1" dirty="0">
                <a:latin typeface="Courier New" charset="0"/>
              </a:rPr>
              <a:t>int y = 72;</a:t>
            </a:r>
          </a:p>
          <a:p>
            <a:pPr marL="0" indent="0">
              <a:buNone/>
              <a:defRPr/>
            </a:pPr>
            <a:r>
              <a:rPr lang="en-US" sz="2900" b="1" dirty="0">
                <a:latin typeface="Courier New" charset="0"/>
              </a:rPr>
              <a:t>int *px = &amp;x;</a:t>
            </a:r>
          </a:p>
          <a:p>
            <a:pPr marL="0" indent="0">
              <a:buNone/>
              <a:defRPr/>
            </a:pPr>
            <a:r>
              <a:rPr lang="en-US" sz="2900" b="1" dirty="0">
                <a:latin typeface="Courier New" charset="0"/>
              </a:rPr>
              <a:t>int *</a:t>
            </a:r>
            <a:r>
              <a:rPr lang="en-US" sz="2900" b="1" dirty="0" err="1">
                <a:latin typeface="Courier New" charset="0"/>
              </a:rPr>
              <a:t>py</a:t>
            </a:r>
            <a:r>
              <a:rPr lang="en-US" sz="2900" b="1" dirty="0">
                <a:latin typeface="Courier New" charset="0"/>
              </a:rPr>
              <a:t> = &amp;y;</a:t>
            </a:r>
          </a:p>
          <a:p>
            <a:pPr marL="0" indent="0">
              <a:buNone/>
              <a:defRPr/>
            </a:pPr>
            <a:r>
              <a:rPr lang="en-US" sz="2900" b="1" dirty="0">
                <a:latin typeface="Courier New" charset="0"/>
              </a:rPr>
              <a:t>*px = 7;</a:t>
            </a:r>
          </a:p>
          <a:p>
            <a:pPr marL="0" indent="0">
              <a:buNone/>
              <a:defRPr/>
            </a:pPr>
            <a:r>
              <a:rPr lang="en-US" sz="2900" b="1" dirty="0" err="1">
                <a:latin typeface="Courier New" charset="0"/>
              </a:rPr>
              <a:t>py</a:t>
            </a:r>
            <a:r>
              <a:rPr lang="en-US" sz="2900" b="1" dirty="0">
                <a:latin typeface="Courier New" charset="0"/>
              </a:rPr>
              <a:t> = px;</a:t>
            </a:r>
          </a:p>
          <a:p>
            <a:pPr marL="0" indent="0">
              <a:buNone/>
              <a:defRPr/>
            </a:pPr>
            <a:r>
              <a:rPr lang="en-US" sz="2900" b="1" dirty="0">
                <a:latin typeface="Courier New" charset="0"/>
              </a:rPr>
              <a:t>x = 12;</a:t>
            </a:r>
          </a:p>
          <a:p>
            <a:pPr marL="0" indent="0">
              <a:buNone/>
              <a:defRPr/>
            </a:pPr>
            <a:r>
              <a:rPr lang="en-US" sz="2900" b="1" dirty="0" err="1">
                <a:latin typeface="Courier New" charset="0"/>
              </a:rPr>
              <a:t>printf</a:t>
            </a:r>
            <a:r>
              <a:rPr lang="en-US" sz="2900" b="1" dirty="0">
                <a:latin typeface="Courier New" charset="0"/>
              </a:rPr>
              <a:t>("%d %d\n", *px, *</a:t>
            </a:r>
            <a:r>
              <a:rPr lang="en-US" sz="2900" b="1" dirty="0" err="1">
                <a:latin typeface="Courier New" charset="0"/>
              </a:rPr>
              <a:t>py</a:t>
            </a:r>
            <a:r>
              <a:rPr lang="en-US" sz="2900" b="1" dirty="0">
                <a:latin typeface="Courier New" charset="0"/>
              </a:rPr>
              <a:t>);</a:t>
            </a:r>
          </a:p>
          <a:p>
            <a:pPr marL="0" indent="0">
              <a:buNone/>
              <a:defRPr/>
            </a:pPr>
            <a:endParaRPr lang="en-US" b="1" dirty="0">
              <a:latin typeface="Courier New" charset="0"/>
            </a:endParaRPr>
          </a:p>
          <a:p>
            <a:pPr marL="0" indent="0">
              <a:buNone/>
              <a:defRPr/>
            </a:pPr>
            <a:r>
              <a:rPr lang="en-US" sz="4000" b="1" dirty="0"/>
              <a:t>What is the output?</a:t>
            </a:r>
          </a:p>
        </p:txBody>
      </p:sp>
      <p:sp>
        <p:nvSpPr>
          <p:cNvPr id="51204" name="Rectangle 4"/>
          <p:cNvSpPr>
            <a:spLocks noGrp="1" noChangeArrowheads="1"/>
          </p:cNvSpPr>
          <p:nvPr>
            <p:ph sz="half" idx="4294967295"/>
          </p:nvPr>
        </p:nvSpPr>
        <p:spPr>
          <a:xfrm>
            <a:off x="5121085" y="1572650"/>
            <a:ext cx="2617787" cy="510540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lphaLcParenR"/>
              <a:defRPr/>
            </a:pPr>
            <a:r>
              <a:rPr lang="en-US" b="1" dirty="0">
                <a:latin typeface="Courier New" charset="0"/>
                <a:cs typeface="+mn-cs"/>
              </a:rPr>
              <a:t>  3 72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en-US" b="1" dirty="0">
                <a:latin typeface="Courier New" charset="0"/>
                <a:cs typeface="+mn-cs"/>
              </a:rPr>
              <a:t>  72 3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en-US" b="1" dirty="0">
                <a:latin typeface="Courier New" charset="0"/>
                <a:cs typeface="+mn-cs"/>
              </a:rPr>
              <a:t>  7 12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en-US" b="1" dirty="0">
                <a:latin typeface="Courier New" charset="0"/>
                <a:cs typeface="+mn-cs"/>
              </a:rPr>
              <a:t>  12 7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en-US" b="1" dirty="0">
                <a:latin typeface="Courier New" charset="0"/>
                <a:cs typeface="+mn-cs"/>
              </a:rPr>
              <a:t>  3 3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en-US" b="1" dirty="0">
                <a:latin typeface="Courier New" charset="0"/>
                <a:cs typeface="+mn-cs"/>
              </a:rPr>
              <a:t>  72 72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en-US" b="1" dirty="0">
                <a:latin typeface="Courier New" charset="0"/>
                <a:cs typeface="+mn-cs"/>
              </a:rPr>
              <a:t>  12 12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en-US" b="1" dirty="0">
                <a:latin typeface="Courier New" charset="0"/>
                <a:cs typeface="+mn-cs"/>
              </a:rPr>
              <a:t>  12 72</a:t>
            </a:r>
          </a:p>
          <a:p>
            <a:pPr marL="514350" indent="-514350">
              <a:buFont typeface="+mj-lt"/>
              <a:buAutoNum type="alphaLcParenR"/>
              <a:defRPr/>
            </a:pPr>
            <a:r>
              <a:rPr lang="en-US" b="1" dirty="0">
                <a:latin typeface="Courier New" charset="0"/>
                <a:cs typeface="+mn-cs"/>
              </a:rPr>
              <a:t>  72 12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7135DDE5-0544-9144-8F2A-A7EAE019DD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1473481"/>
              </p:ext>
            </p:extLst>
          </p:nvPr>
        </p:nvGraphicFramePr>
        <p:xfrm>
          <a:off x="7939157" y="1526790"/>
          <a:ext cx="3871844" cy="35222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67961">
                  <a:extLst>
                    <a:ext uri="{9D8B030D-6E8A-4147-A177-3AD203B41FA5}">
                      <a16:colId xmlns:a16="http://schemas.microsoft.com/office/drawing/2014/main" val="3607156956"/>
                    </a:ext>
                  </a:extLst>
                </a:gridCol>
                <a:gridCol w="967961">
                  <a:extLst>
                    <a:ext uri="{9D8B030D-6E8A-4147-A177-3AD203B41FA5}">
                      <a16:colId xmlns:a16="http://schemas.microsoft.com/office/drawing/2014/main" val="770741817"/>
                    </a:ext>
                  </a:extLst>
                </a:gridCol>
                <a:gridCol w="967961">
                  <a:extLst>
                    <a:ext uri="{9D8B030D-6E8A-4147-A177-3AD203B41FA5}">
                      <a16:colId xmlns:a16="http://schemas.microsoft.com/office/drawing/2014/main" val="494188613"/>
                    </a:ext>
                  </a:extLst>
                </a:gridCol>
                <a:gridCol w="967961">
                  <a:extLst>
                    <a:ext uri="{9D8B030D-6E8A-4147-A177-3AD203B41FA5}">
                      <a16:colId xmlns:a16="http://schemas.microsoft.com/office/drawing/2014/main" val="126271588"/>
                    </a:ext>
                  </a:extLst>
                </a:gridCol>
              </a:tblGrid>
              <a:tr h="44028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py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9283577"/>
                  </a:ext>
                </a:extLst>
              </a:tr>
              <a:tr h="440286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523461"/>
                  </a:ext>
                </a:extLst>
              </a:tr>
              <a:tr h="44028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0738841"/>
                  </a:ext>
                </a:extLst>
              </a:tr>
              <a:tr h="44028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&amp;x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8352507"/>
                  </a:ext>
                </a:extLst>
              </a:tr>
              <a:tr h="44028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&amp;y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2182485"/>
                  </a:ext>
                </a:extLst>
              </a:tr>
              <a:tr h="440286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4370310"/>
                  </a:ext>
                </a:extLst>
              </a:tr>
              <a:tr h="440286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&amp;x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985597"/>
                  </a:ext>
                </a:extLst>
              </a:tr>
              <a:tr h="440286">
                <a:tc>
                  <a:txBody>
                    <a:bodyPr/>
                    <a:lstStyle/>
                    <a:p>
                      <a:r>
                        <a:rPr lang="en-US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6453980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796B8CD-9981-B74F-9DB9-28570EFE21FE}"/>
              </a:ext>
            </a:extLst>
          </p:cNvPr>
          <p:cNvSpPr txBox="1"/>
          <p:nvPr/>
        </p:nvSpPr>
        <p:spPr>
          <a:xfrm>
            <a:off x="7951304" y="5277678"/>
            <a:ext cx="3859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*px and *</a:t>
            </a:r>
            <a:r>
              <a:rPr lang="en-US" dirty="0" err="1">
                <a:solidFill>
                  <a:schemeClr val="accent1"/>
                </a:solidFill>
              </a:rPr>
              <a:t>py</a:t>
            </a:r>
            <a:r>
              <a:rPr lang="en-US" dirty="0">
                <a:solidFill>
                  <a:schemeClr val="accent1"/>
                </a:solidFill>
              </a:rPr>
              <a:t> both evaluate to 12 since they now both point to x!</a:t>
            </a:r>
          </a:p>
        </p:txBody>
      </p:sp>
      <p:sp>
        <p:nvSpPr>
          <p:cNvPr id="4" name="Left Arrow 3">
            <a:extLst>
              <a:ext uri="{FF2B5EF4-FFF2-40B4-BE49-F238E27FC236}">
                <a16:creationId xmlns:a16="http://schemas.microsoft.com/office/drawing/2014/main" id="{D8BF1FF2-A69F-F846-A20C-4BCFAD025223}"/>
              </a:ext>
            </a:extLst>
          </p:cNvPr>
          <p:cNvSpPr/>
          <p:nvPr/>
        </p:nvSpPr>
        <p:spPr>
          <a:xfrm>
            <a:off x="7038916" y="4984473"/>
            <a:ext cx="526773" cy="228600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F5A20C-BCA7-4674-A508-92F664B69FC0}"/>
              </a:ext>
            </a:extLst>
          </p:cNvPr>
          <p:cNvSpPr txBox="1"/>
          <p:nvPr/>
        </p:nvSpPr>
        <p:spPr>
          <a:xfrm>
            <a:off x="8167511" y="6400800"/>
            <a:ext cx="16368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>
                <a:latin typeface="Arial"/>
                <a:ea typeface="ＭＳ Ｐゴシック"/>
              </a:rPr>
              <a:t>50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152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Pointers and </a:t>
            </a:r>
            <a:r>
              <a:rPr lang="en-US" dirty="0" err="1"/>
              <a:t>Structs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12484" y="1373696"/>
            <a:ext cx="9008955" cy="4896777"/>
          </a:xfrm>
        </p:spPr>
        <p:txBody>
          <a:bodyPr>
            <a:normAutofit/>
          </a:bodyPr>
          <a:lstStyle/>
          <a:p>
            <a:r>
              <a:rPr lang="en-US" dirty="0"/>
              <a:t>C supports the operator </a:t>
            </a:r>
            <a:r>
              <a:rPr lang="en-US" b="1" dirty="0"/>
              <a:t>-&gt;</a:t>
            </a:r>
          </a:p>
          <a:p>
            <a:r>
              <a:rPr lang="en-US" dirty="0"/>
              <a:t>The left operand must be a pointer to </a:t>
            </a:r>
            <a:r>
              <a:rPr lang="en-US" dirty="0" err="1"/>
              <a:t>struct</a:t>
            </a:r>
            <a:r>
              <a:rPr lang="en-US" dirty="0"/>
              <a:t> and the right operand a </a:t>
            </a:r>
            <a:r>
              <a:rPr lang="en-US" b="1" dirty="0" err="1"/>
              <a:t>struct</a:t>
            </a:r>
            <a:r>
              <a:rPr lang="en-US" dirty="0"/>
              <a:t> member.</a:t>
            </a:r>
          </a:p>
          <a:p>
            <a:r>
              <a:rPr lang="en-US" dirty="0"/>
              <a:t>It is literally a shorthand for </a:t>
            </a:r>
            <a:r>
              <a:rPr lang="en-US" b="1" dirty="0"/>
              <a:t>*</a:t>
            </a:r>
            <a:r>
              <a:rPr lang="en-US" dirty="0"/>
              <a:t> and </a:t>
            </a:r>
            <a:r>
              <a:rPr lang="en-US" b="1" dirty="0"/>
              <a:t>.</a:t>
            </a:r>
            <a:br>
              <a:rPr lang="en-US" b="1" dirty="0"/>
            </a:br>
            <a:r>
              <a:rPr lang="en-US" dirty="0"/>
              <a:t>	</a:t>
            </a:r>
            <a:r>
              <a:rPr lang="en-US" dirty="0">
                <a:latin typeface="Courier"/>
                <a:cs typeface="Courier"/>
              </a:rPr>
              <a:t>struct </a:t>
            </a:r>
            <a:r>
              <a:rPr lang="en-US" dirty="0" err="1">
                <a:latin typeface="Courier"/>
                <a:cs typeface="Courier"/>
              </a:rPr>
              <a:t>myStruct</a:t>
            </a:r>
            <a:r>
              <a:rPr lang="en-US" dirty="0">
                <a:latin typeface="Courier"/>
                <a:cs typeface="Courier"/>
              </a:rPr>
              <a:t> {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	int a, b;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} *p; // p is a pointer to struct </a:t>
            </a:r>
            <a:r>
              <a:rPr lang="en-US" dirty="0" err="1">
                <a:latin typeface="Courier"/>
                <a:cs typeface="Courier"/>
              </a:rPr>
              <a:t>myStruct</a:t>
            </a: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(*p).a = (*p).b;</a:t>
            </a:r>
            <a:br>
              <a:rPr lang="en-US" dirty="0">
                <a:latin typeface="Courier"/>
                <a:cs typeface="Courier"/>
              </a:rPr>
            </a:br>
            <a:r>
              <a:rPr lang="en-US" dirty="0">
                <a:latin typeface="Courier"/>
                <a:cs typeface="Courier"/>
              </a:rPr>
              <a:t>	p-&gt;a = p-&gt;b;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78469" y="5043139"/>
            <a:ext cx="1718894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Same meaning</a:t>
            </a:r>
          </a:p>
        </p:txBody>
      </p:sp>
      <p:cxnSp>
        <p:nvCxnSpPr>
          <p:cNvPr id="9" name="Straight Arrow Connector 8"/>
          <p:cNvCxnSpPr>
            <a:stCxn id="7" idx="1"/>
          </p:cNvCxnSpPr>
          <p:nvPr/>
        </p:nvCxnSpPr>
        <p:spPr>
          <a:xfrm flipH="1" flipV="1">
            <a:off x="6576349" y="5294959"/>
            <a:ext cx="602120" cy="7134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cxnSpLocks/>
            <a:stCxn id="7" idx="1"/>
          </p:cNvCxnSpPr>
          <p:nvPr/>
        </p:nvCxnSpPr>
        <p:spPr>
          <a:xfrm flipH="1">
            <a:off x="5766816" y="5366305"/>
            <a:ext cx="1411653" cy="32316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90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Courier" pitchFamily="2" charset="0"/>
                <a:cs typeface="Courier"/>
              </a:rPr>
              <a:t>int </a:t>
            </a:r>
            <a:r>
              <a:rPr lang="en-US" sz="1800" b="1" dirty="0" err="1">
                <a:latin typeface="Courier" pitchFamily="2" charset="0"/>
                <a:cs typeface="Courier"/>
              </a:rPr>
              <a:t>mult</a:t>
            </a:r>
            <a:r>
              <a:rPr lang="en-US" sz="1800" b="1" dirty="0">
                <a:latin typeface="Courier" pitchFamily="2" charset="0"/>
                <a:cs typeface="Courier"/>
              </a:rPr>
              <a:t>(int a, int b) {</a:t>
            </a:r>
          </a:p>
          <a:p>
            <a:pPr marL="0" indent="0">
              <a:buNone/>
            </a:pPr>
            <a:r>
              <a:rPr lang="en-US" sz="1800" b="1" dirty="0">
                <a:latin typeface="Courier" pitchFamily="2" charset="0"/>
                <a:cs typeface="Courier"/>
              </a:rPr>
              <a:t>	return a*b;</a:t>
            </a:r>
          </a:p>
          <a:p>
            <a:pPr marL="0" indent="0">
              <a:buNone/>
            </a:pPr>
            <a:r>
              <a:rPr lang="en-US" sz="1800" b="1" dirty="0">
                <a:latin typeface="Courier" pitchFamily="2" charset="0"/>
                <a:cs typeface="Courier"/>
              </a:rPr>
              <a:t>}</a:t>
            </a:r>
            <a:endParaRPr lang="en-US" sz="1800" b="1" dirty="0">
              <a:latin typeface="Courier" pitchFamily="2" charset="0"/>
            </a:endParaRPr>
          </a:p>
          <a:p>
            <a:r>
              <a:rPr lang="en-US" dirty="0">
                <a:cs typeface="Courier"/>
              </a:rPr>
              <a:t>Two arguments (int), pushed on the stack</a:t>
            </a:r>
          </a:p>
          <a:p>
            <a:r>
              <a:rPr lang="en-US" dirty="0">
                <a:cs typeface="Courier"/>
              </a:rPr>
              <a:t>Returns an int</a:t>
            </a:r>
          </a:p>
          <a:p>
            <a:endParaRPr lang="en-US" dirty="0">
              <a:cs typeface="Courier"/>
            </a:endParaRPr>
          </a:p>
          <a:p>
            <a:r>
              <a:rPr lang="en-US" dirty="0">
                <a:cs typeface="Courier"/>
              </a:rPr>
              <a:t>Pass by value always (not by reference)</a:t>
            </a:r>
          </a:p>
          <a:p>
            <a:r>
              <a:rPr lang="en-US" b="1" dirty="0">
                <a:cs typeface="Courier"/>
              </a:rPr>
              <a:t>Copies</a:t>
            </a:r>
            <a:r>
              <a:rPr lang="en-US" dirty="0">
                <a:cs typeface="Courier"/>
              </a:rPr>
              <a:t> of arguments are pushed on the stack</a:t>
            </a:r>
          </a:p>
          <a:p>
            <a:pPr marL="0" indent="0">
              <a:buNone/>
            </a:pPr>
            <a:endParaRPr lang="en-US" dirty="0">
              <a:cs typeface="Courier"/>
            </a:endParaRPr>
          </a:p>
          <a:p>
            <a:endParaRPr lang="en-US" dirty="0">
              <a:cs typeface="Courier"/>
            </a:endParaRPr>
          </a:p>
          <a:p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95668930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Functions: main()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int main(int </a:t>
            </a:r>
            <a:r>
              <a:rPr lang="en-US" sz="1800" b="1" dirty="0" err="1">
                <a:latin typeface="Courier"/>
                <a:cs typeface="Courier"/>
              </a:rPr>
              <a:t>argc</a:t>
            </a:r>
            <a:r>
              <a:rPr lang="en-US" sz="1800" b="1" dirty="0">
                <a:latin typeface="Courier"/>
                <a:cs typeface="Courier"/>
              </a:rPr>
              <a:t>, char *</a:t>
            </a:r>
            <a:r>
              <a:rPr lang="en-US" sz="1800" b="1" dirty="0" err="1">
                <a:latin typeface="Courier"/>
                <a:cs typeface="Courier"/>
              </a:rPr>
              <a:t>argv</a:t>
            </a:r>
            <a:r>
              <a:rPr lang="en-US" sz="1800" b="1" dirty="0">
                <a:latin typeface="Courier"/>
                <a:cs typeface="Courier"/>
              </a:rPr>
              <a:t>[]) {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	return 0;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}</a:t>
            </a:r>
            <a:endParaRPr lang="en-US" sz="1800" b="1" dirty="0"/>
          </a:p>
          <a:p>
            <a:r>
              <a:rPr lang="en-US" dirty="0">
                <a:cs typeface="Courier"/>
              </a:rPr>
              <a:t>main() is just another function</a:t>
            </a:r>
          </a:p>
          <a:p>
            <a:r>
              <a:rPr lang="en-US" dirty="0">
                <a:cs typeface="Courier"/>
              </a:rPr>
              <a:t>It is the first function invoked when you run your program from the command line</a:t>
            </a:r>
          </a:p>
          <a:p>
            <a:r>
              <a:rPr lang="en-US" dirty="0">
                <a:cs typeface="Courier"/>
              </a:rPr>
              <a:t>Convention: return 0 on success, or non-0 on error</a:t>
            </a:r>
          </a:p>
          <a:p>
            <a:r>
              <a:rPr lang="en-US" dirty="0">
                <a:cs typeface="Courier"/>
              </a:rPr>
              <a:t>Hint: type </a:t>
            </a:r>
            <a:r>
              <a:rPr lang="en-US" dirty="0">
                <a:latin typeface="Courier"/>
                <a:cs typeface="Courier"/>
              </a:rPr>
              <a:t>echo $?</a:t>
            </a:r>
            <a:r>
              <a:rPr lang="en-US" dirty="0">
                <a:cs typeface="Courier"/>
              </a:rPr>
              <a:t> in the Linux shell to see the return value from main()</a:t>
            </a:r>
          </a:p>
          <a:p>
            <a:endParaRPr lang="en-US" dirty="0">
              <a:cs typeface="Courier"/>
            </a:endParaRPr>
          </a:p>
          <a:p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281024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Functions: void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void </a:t>
            </a:r>
            <a:r>
              <a:rPr lang="en-US" sz="1800" b="1" dirty="0" err="1">
                <a:latin typeface="Courier"/>
                <a:cs typeface="Courier"/>
              </a:rPr>
              <a:t>func</a:t>
            </a:r>
            <a:r>
              <a:rPr lang="en-US" sz="1800" b="1" dirty="0">
                <a:latin typeface="Courier"/>
                <a:cs typeface="Courier"/>
              </a:rPr>
              <a:t>(void) {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	</a:t>
            </a:r>
            <a:r>
              <a:rPr lang="en-US" sz="1800" b="1" dirty="0" err="1">
                <a:latin typeface="Courier"/>
                <a:cs typeface="Courier"/>
              </a:rPr>
              <a:t>printf</a:t>
            </a:r>
            <a:r>
              <a:rPr lang="en-US" sz="1800" b="1" dirty="0">
                <a:latin typeface="Courier"/>
                <a:cs typeface="Courier"/>
              </a:rPr>
              <a:t>(“Hello\n”);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}</a:t>
            </a:r>
            <a:endParaRPr lang="en-US" sz="1800" b="1" dirty="0"/>
          </a:p>
          <a:p>
            <a:r>
              <a:rPr lang="en-US" dirty="0">
                <a:cs typeface="Courier"/>
              </a:rPr>
              <a:t>void is a special keyword</a:t>
            </a:r>
          </a:p>
          <a:p>
            <a:r>
              <a:rPr lang="en-US" dirty="0">
                <a:cs typeface="Courier"/>
              </a:rPr>
              <a:t>Return type void:</a:t>
            </a:r>
          </a:p>
          <a:p>
            <a:pPr lvl="1"/>
            <a:r>
              <a:rPr lang="en-US" i="1" dirty="0">
                <a:cs typeface="Courier"/>
              </a:rPr>
              <a:t>function does not return a value</a:t>
            </a:r>
          </a:p>
          <a:p>
            <a:r>
              <a:rPr lang="en-US" dirty="0">
                <a:cs typeface="Courier"/>
              </a:rPr>
              <a:t>Arguments of void:</a:t>
            </a:r>
          </a:p>
          <a:p>
            <a:pPr lvl="1"/>
            <a:r>
              <a:rPr lang="en-US" i="1" dirty="0">
                <a:cs typeface="Courier"/>
              </a:rPr>
              <a:t>function takes no arguments</a:t>
            </a:r>
          </a:p>
          <a:p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788119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Functions: arrays as arguments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2512485" y="1385888"/>
            <a:ext cx="8460316" cy="54721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char s[10] = “Hello”;</a:t>
            </a:r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void test(char *s) {</a:t>
            </a:r>
            <a:br>
              <a:rPr lang="en-US" sz="1800" b="1" dirty="0">
                <a:latin typeface="Courier"/>
                <a:cs typeface="Courier"/>
              </a:rPr>
            </a:br>
            <a:r>
              <a:rPr lang="en-US" sz="1800" b="1" dirty="0">
                <a:latin typeface="Courier"/>
                <a:cs typeface="Courier"/>
              </a:rPr>
              <a:t>	</a:t>
            </a:r>
            <a:r>
              <a:rPr lang="en-US" sz="1800" b="1" dirty="0" err="1">
                <a:latin typeface="Courier"/>
              </a:rPr>
              <a:t>printf</a:t>
            </a:r>
            <a:r>
              <a:rPr lang="en-US" sz="1800" b="1" dirty="0">
                <a:latin typeface="Courier"/>
              </a:rPr>
              <a:t>(“%s\n”, s);</a:t>
            </a:r>
            <a:br>
              <a:rPr lang="en-US" sz="1800" b="1" dirty="0">
                <a:latin typeface="Courier"/>
              </a:rPr>
            </a:br>
            <a:r>
              <a:rPr lang="en-US" sz="1800" b="1" dirty="0">
                <a:latin typeface="Courier"/>
              </a:rPr>
              <a:t>}</a:t>
            </a:r>
            <a:endParaRPr lang="en-US" sz="1800" b="1" dirty="0"/>
          </a:p>
          <a:p>
            <a:pPr marL="0" indent="0">
              <a:buNone/>
            </a:pPr>
            <a:r>
              <a:rPr lang="en-US" sz="1800" b="1" dirty="0">
                <a:latin typeface="Courier"/>
                <a:cs typeface="Courier"/>
              </a:rPr>
              <a:t>int main(int </a:t>
            </a:r>
            <a:r>
              <a:rPr lang="en-US" sz="1800" b="1" dirty="0" err="1">
                <a:latin typeface="Courier"/>
                <a:cs typeface="Courier"/>
              </a:rPr>
              <a:t>argc</a:t>
            </a:r>
            <a:r>
              <a:rPr lang="en-US" sz="1800" b="1" dirty="0">
                <a:latin typeface="Courier"/>
                <a:cs typeface="Courier"/>
              </a:rPr>
              <a:t>, char *</a:t>
            </a:r>
            <a:r>
              <a:rPr lang="en-US" sz="1800" b="1" dirty="0" err="1">
                <a:latin typeface="Courier"/>
                <a:cs typeface="Courier"/>
              </a:rPr>
              <a:t>argv</a:t>
            </a:r>
            <a:r>
              <a:rPr lang="en-US" sz="1800" b="1" dirty="0">
                <a:latin typeface="Courier"/>
                <a:cs typeface="Courier"/>
              </a:rPr>
              <a:t>[]) {</a:t>
            </a:r>
            <a:br>
              <a:rPr lang="en-US" sz="1800" b="1" dirty="0">
                <a:latin typeface="Courier"/>
                <a:cs typeface="Courier"/>
              </a:rPr>
            </a:br>
            <a:r>
              <a:rPr lang="en-US" sz="1800" b="1" dirty="0">
                <a:latin typeface="Courier"/>
                <a:cs typeface="Courier"/>
              </a:rPr>
              <a:t>	test(s);</a:t>
            </a:r>
            <a:br>
              <a:rPr lang="en-US" sz="1800" b="1" dirty="0">
                <a:latin typeface="Courier"/>
                <a:cs typeface="Courier"/>
              </a:rPr>
            </a:br>
            <a:r>
              <a:rPr lang="en-US" sz="1800" b="1" dirty="0">
                <a:latin typeface="Courier"/>
                <a:cs typeface="Courier"/>
              </a:rPr>
              <a:t>	test(&amp;s[0]);</a:t>
            </a:r>
            <a:br>
              <a:rPr lang="en-US" sz="1800" b="1" dirty="0">
                <a:latin typeface="Courier"/>
                <a:cs typeface="Courier"/>
              </a:rPr>
            </a:br>
            <a:r>
              <a:rPr lang="en-US" sz="1800" b="1" dirty="0">
                <a:latin typeface="Courier"/>
                <a:cs typeface="Courier"/>
              </a:rPr>
              <a:t>}</a:t>
            </a:r>
          </a:p>
          <a:p>
            <a:r>
              <a:rPr lang="en-US" dirty="0">
                <a:cs typeface="Courier"/>
              </a:rPr>
              <a:t>To pass an array into a function, we pass a pointer to the first element</a:t>
            </a:r>
          </a:p>
          <a:p>
            <a:r>
              <a:rPr lang="en-US" dirty="0">
                <a:cs typeface="Courier"/>
              </a:rPr>
              <a:t>Note that an array name in an expression (function call) is automatically promoted to a pointer to its first element</a:t>
            </a:r>
          </a:p>
          <a:p>
            <a:r>
              <a:rPr lang="en-US" dirty="0">
                <a:cs typeface="Courier"/>
              </a:rPr>
              <a:t>This includes strings (arrays of char)</a:t>
            </a:r>
          </a:p>
          <a:p>
            <a:r>
              <a:rPr lang="en-US" dirty="0">
                <a:cs typeface="Courier"/>
              </a:rPr>
              <a:t>We did the same thing in assembly</a:t>
            </a:r>
          </a:p>
          <a:p>
            <a:pPr marL="0" indent="0">
              <a:buNone/>
            </a:pPr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ED634A-1EDF-4542-B91B-58D53976D6DD}"/>
              </a:ext>
            </a:extLst>
          </p:cNvPr>
          <p:cNvSpPr txBox="1"/>
          <p:nvPr/>
        </p:nvSpPr>
        <p:spPr>
          <a:xfrm>
            <a:off x="6410373" y="3263107"/>
            <a:ext cx="1718894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Same meaning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AFE34D3B-60CD-A548-8509-0FC0149F54BE}"/>
              </a:ext>
            </a:extLst>
          </p:cNvPr>
          <p:cNvCxnSpPr>
            <a:cxnSpLocks/>
            <a:stCxn id="4" idx="1"/>
          </p:cNvCxnSpPr>
          <p:nvPr/>
        </p:nvCxnSpPr>
        <p:spPr>
          <a:xfrm flipH="1" flipV="1">
            <a:off x="4608577" y="3279649"/>
            <a:ext cx="1801796" cy="30662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03FF68E-BD57-6247-BC45-090491254723}"/>
              </a:ext>
            </a:extLst>
          </p:cNvPr>
          <p:cNvCxnSpPr>
            <a:cxnSpLocks/>
            <a:stCxn id="4" idx="1"/>
          </p:cNvCxnSpPr>
          <p:nvPr/>
        </p:nvCxnSpPr>
        <p:spPr>
          <a:xfrm flipH="1">
            <a:off x="5108449" y="3586273"/>
            <a:ext cx="1301924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3275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Declare functions before you call them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886" y="1856620"/>
            <a:ext cx="10003366" cy="5037667"/>
          </a:xfrm>
        </p:spPr>
        <p:txBody>
          <a:bodyPr>
            <a:norm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foo(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);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bar(char *);</a:t>
            </a:r>
          </a:p>
          <a:p>
            <a:pPr marL="0" indent="0">
              <a:spcBef>
                <a:spcPts val="500"/>
              </a:spcBef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main()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	foo(1);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	bar(“Bye”);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foo(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i)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	// Do stuff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bar(char *s)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	// Do stuff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endParaRPr lang="en-US" sz="1600" dirty="0">
              <a:latin typeface="Courier"/>
              <a:cs typeface="Courier"/>
            </a:endParaRPr>
          </a:p>
        </p:txBody>
      </p:sp>
      <p:sp>
        <p:nvSpPr>
          <p:cNvPr id="4" name="Line Callout 1 3"/>
          <p:cNvSpPr/>
          <p:nvPr/>
        </p:nvSpPr>
        <p:spPr>
          <a:xfrm>
            <a:off x="3038622" y="1616083"/>
            <a:ext cx="1941341" cy="815926"/>
          </a:xfrm>
          <a:prstGeom prst="borderCallout1">
            <a:avLst>
              <a:gd name="adj1" fmla="val 18750"/>
              <a:gd name="adj2" fmla="val -8333"/>
              <a:gd name="adj3" fmla="val 60776"/>
              <a:gd name="adj4" fmla="val -46304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Prototypes</a:t>
            </a:r>
          </a:p>
        </p:txBody>
      </p:sp>
      <p:sp>
        <p:nvSpPr>
          <p:cNvPr id="5" name="Line Callout 1 4"/>
          <p:cNvSpPr/>
          <p:nvPr/>
        </p:nvSpPr>
        <p:spPr>
          <a:xfrm>
            <a:off x="3439228" y="4710333"/>
            <a:ext cx="1941341" cy="815926"/>
          </a:xfrm>
          <a:prstGeom prst="borderCallout1">
            <a:avLst>
              <a:gd name="adj1" fmla="val 18750"/>
              <a:gd name="adj2" fmla="val -8333"/>
              <a:gd name="adj3" fmla="val 60776"/>
              <a:gd name="adj4" fmla="val -46304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Function Definitions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5919645" y="1630150"/>
            <a:ext cx="6075702" cy="2862322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txBody>
          <a:bodyPr wrap="none">
            <a:spAutoFit/>
          </a:bodyPr>
          <a:lstStyle/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We often put the main() function first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- But main() needs to know about the 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functions it will call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- And they are defined below</a:t>
            </a:r>
          </a:p>
          <a:p>
            <a:pPr>
              <a:tabLst>
                <a:tab pos="457200" algn="l"/>
              </a:tabLst>
              <a:defRPr/>
            </a:pPr>
            <a:endParaRPr lang="en-US" sz="2000" i="1" dirty="0">
              <a:latin typeface="Comic Sans MS" pitchFamily="66" charset="0"/>
            </a:endParaRP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So we add function declarations above main()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- They just have the name, ret type, and </a:t>
            </a:r>
            <a:r>
              <a:rPr lang="en-US" sz="2000" i="1" dirty="0" err="1">
                <a:latin typeface="Comic Sans MS" pitchFamily="66" charset="0"/>
              </a:rPr>
              <a:t>args</a:t>
            </a:r>
            <a:endParaRPr lang="en-US" sz="2000" i="1" dirty="0">
              <a:latin typeface="Comic Sans MS" pitchFamily="66" charset="0"/>
            </a:endParaRP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- And end in a semicolon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- These are “function prototypes”</a:t>
            </a:r>
          </a:p>
        </p:txBody>
      </p:sp>
    </p:spTree>
    <p:extLst>
      <p:ext uri="{BB962C8B-B14F-4D97-AF65-F5344CB8AC3E}">
        <p14:creationId xmlns:p14="http://schemas.microsoft.com/office/powerpoint/2010/main" val="1421472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Arguments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latin typeface="Courier" pitchFamily="2" charset="0"/>
                <a:cs typeface="Courier"/>
              </a:rPr>
              <a:t>int main(int </a:t>
            </a:r>
            <a:r>
              <a:rPr lang="en-US" sz="1800" b="1" dirty="0" err="1">
                <a:latin typeface="Courier" pitchFamily="2" charset="0"/>
                <a:cs typeface="Courier"/>
              </a:rPr>
              <a:t>argc</a:t>
            </a:r>
            <a:r>
              <a:rPr lang="en-US" sz="1800" b="1" dirty="0">
                <a:latin typeface="Courier" pitchFamily="2" charset="0"/>
                <a:cs typeface="Courier"/>
              </a:rPr>
              <a:t>, char *</a:t>
            </a:r>
            <a:r>
              <a:rPr lang="en-US" sz="1800" b="1" dirty="0" err="1">
                <a:latin typeface="Courier" pitchFamily="2" charset="0"/>
                <a:cs typeface="Courier"/>
              </a:rPr>
              <a:t>argv</a:t>
            </a:r>
            <a:r>
              <a:rPr lang="en-US" sz="1800" b="1" dirty="0">
                <a:latin typeface="Courier" pitchFamily="2" charset="0"/>
                <a:cs typeface="Courier"/>
              </a:rPr>
              <a:t>[]) {</a:t>
            </a:r>
          </a:p>
          <a:p>
            <a:pPr marL="0" indent="0">
              <a:buNone/>
            </a:pPr>
            <a:r>
              <a:rPr lang="en-US" sz="1800" b="1" dirty="0">
                <a:latin typeface="Courier" pitchFamily="2" charset="0"/>
                <a:cs typeface="Courier"/>
              </a:rPr>
              <a:t>	return 0;</a:t>
            </a:r>
          </a:p>
          <a:p>
            <a:pPr marL="0" indent="0">
              <a:buNone/>
            </a:pPr>
            <a:r>
              <a:rPr lang="en-US" sz="1800" b="1" dirty="0">
                <a:latin typeface="Courier" pitchFamily="2" charset="0"/>
                <a:cs typeface="Courier"/>
              </a:rPr>
              <a:t>}</a:t>
            </a:r>
            <a:endParaRPr lang="en-US" sz="1800" b="1" dirty="0">
              <a:latin typeface="Courier" pitchFamily="2" charset="0"/>
            </a:endParaRPr>
          </a:p>
          <a:p>
            <a:r>
              <a:rPr lang="en-US" dirty="0" err="1">
                <a:cs typeface="Courier"/>
              </a:rPr>
              <a:t>argc</a:t>
            </a:r>
            <a:r>
              <a:rPr lang="en-US" dirty="0">
                <a:cs typeface="Courier"/>
              </a:rPr>
              <a:t> is the number of arguments</a:t>
            </a:r>
          </a:p>
          <a:p>
            <a:pPr lvl="1"/>
            <a:r>
              <a:rPr lang="en-US" dirty="0">
                <a:cs typeface="Courier"/>
              </a:rPr>
              <a:t>Including the program name itself</a:t>
            </a:r>
          </a:p>
          <a:p>
            <a:pPr lvl="1"/>
            <a:r>
              <a:rPr lang="en-US" i="1" dirty="0">
                <a:cs typeface="Courier"/>
              </a:rPr>
              <a:t>Think “argument count”</a:t>
            </a:r>
            <a:endParaRPr lang="en-US" dirty="0">
              <a:cs typeface="Courier"/>
            </a:endParaRPr>
          </a:p>
          <a:p>
            <a:r>
              <a:rPr lang="en-US" dirty="0" err="1">
                <a:cs typeface="Courier"/>
              </a:rPr>
              <a:t>argv</a:t>
            </a:r>
            <a:r>
              <a:rPr lang="en-US" dirty="0">
                <a:cs typeface="Courier"/>
              </a:rPr>
              <a:t> is an array of strings</a:t>
            </a:r>
          </a:p>
          <a:p>
            <a:pPr lvl="1"/>
            <a:r>
              <a:rPr lang="en-US" dirty="0">
                <a:cs typeface="Courier"/>
              </a:rPr>
              <a:t>More properly, an array of pointer to char</a:t>
            </a:r>
          </a:p>
          <a:p>
            <a:pPr lvl="1"/>
            <a:r>
              <a:rPr lang="en-US" i="1" dirty="0">
                <a:cs typeface="Courier"/>
              </a:rPr>
              <a:t>Think “argument values”</a:t>
            </a:r>
            <a:endParaRPr lang="en-US" dirty="0">
              <a:cs typeface="Courier"/>
            </a:endParaRPr>
          </a:p>
          <a:p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73143075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Line Arguments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int main(int </a:t>
            </a:r>
            <a:r>
              <a:rPr lang="en-US" sz="1600" dirty="0" err="1">
                <a:latin typeface="Courier"/>
                <a:cs typeface="Courier"/>
              </a:rPr>
              <a:t>argc</a:t>
            </a:r>
            <a:r>
              <a:rPr lang="en-US" sz="1600" dirty="0">
                <a:latin typeface="Courier"/>
                <a:cs typeface="Courier"/>
              </a:rPr>
              <a:t>, char *</a:t>
            </a:r>
            <a:r>
              <a:rPr lang="en-US" sz="1600" dirty="0" err="1">
                <a:latin typeface="Courier"/>
                <a:cs typeface="Courier"/>
              </a:rPr>
              <a:t>argv</a:t>
            </a:r>
            <a:r>
              <a:rPr lang="en-US" sz="1600" dirty="0">
                <a:latin typeface="Courier"/>
                <a:cs typeface="Courier"/>
              </a:rPr>
              <a:t>[]) {</a:t>
            </a: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	return 0;</a:t>
            </a:r>
          </a:p>
          <a:p>
            <a:pPr marL="0" indent="0">
              <a:buNone/>
            </a:pPr>
            <a:r>
              <a:rPr lang="en-US" sz="1600" dirty="0">
                <a:latin typeface="Courier"/>
                <a:cs typeface="Courier"/>
              </a:rPr>
              <a:t>}</a:t>
            </a:r>
          </a:p>
          <a:p>
            <a:pPr marL="0" indent="0">
              <a:buNone/>
            </a:pPr>
            <a:r>
              <a:rPr lang="en-US" dirty="0"/>
              <a:t>If we call our program this way on the command line</a:t>
            </a:r>
          </a:p>
          <a:p>
            <a:pPr marL="0" indent="0">
              <a:buNone/>
            </a:pPr>
            <a:r>
              <a:rPr lang="en-US" dirty="0">
                <a:cs typeface="Courier"/>
              </a:rPr>
              <a:t>	$ </a:t>
            </a:r>
            <a:r>
              <a:rPr lang="en-US" b="1" dirty="0">
                <a:cs typeface="Courier"/>
              </a:rPr>
              <a:t>./</a:t>
            </a:r>
            <a:r>
              <a:rPr lang="en-US" b="1" dirty="0" err="1">
                <a:cs typeface="Courier"/>
              </a:rPr>
              <a:t>myprogram</a:t>
            </a:r>
            <a:r>
              <a:rPr lang="en-US" b="1" dirty="0">
                <a:cs typeface="Courier"/>
              </a:rPr>
              <a:t> cs2110 rocks</a:t>
            </a:r>
          </a:p>
          <a:p>
            <a:pPr marL="0" indent="0">
              <a:buNone/>
            </a:pPr>
            <a:r>
              <a:rPr lang="en-US" dirty="0">
                <a:cs typeface="Courier"/>
              </a:rPr>
              <a:t>then</a:t>
            </a:r>
          </a:p>
          <a:p>
            <a:pPr marL="0" indent="0">
              <a:buNone/>
            </a:pPr>
            <a:r>
              <a:rPr lang="en-US" dirty="0">
                <a:cs typeface="Courier"/>
              </a:rPr>
              <a:t>	</a:t>
            </a:r>
            <a:r>
              <a:rPr lang="en-US" dirty="0" err="1">
                <a:cs typeface="Courier"/>
              </a:rPr>
              <a:t>argc</a:t>
            </a:r>
            <a:r>
              <a:rPr lang="en-US" dirty="0">
                <a:cs typeface="Courier"/>
              </a:rPr>
              <a:t> == 3</a:t>
            </a:r>
          </a:p>
          <a:p>
            <a:pPr marL="0" indent="0">
              <a:buNone/>
            </a:pPr>
            <a:r>
              <a:rPr lang="en-US" dirty="0">
                <a:cs typeface="Courier"/>
              </a:rPr>
              <a:t>	</a:t>
            </a:r>
            <a:r>
              <a:rPr lang="en-US" dirty="0" err="1">
                <a:cs typeface="Courier"/>
              </a:rPr>
              <a:t>argv</a:t>
            </a:r>
            <a:r>
              <a:rPr lang="en-US" dirty="0">
                <a:cs typeface="Courier"/>
              </a:rPr>
              <a:t>[0] is “./</a:t>
            </a:r>
            <a:r>
              <a:rPr lang="en-US" dirty="0" err="1">
                <a:cs typeface="Courier"/>
              </a:rPr>
              <a:t>myprogram</a:t>
            </a:r>
            <a:r>
              <a:rPr lang="en-US" dirty="0">
                <a:cs typeface="Courier"/>
              </a:rPr>
              <a:t>”</a:t>
            </a:r>
          </a:p>
          <a:p>
            <a:pPr marL="0" indent="0">
              <a:buNone/>
            </a:pPr>
            <a:r>
              <a:rPr lang="en-US" dirty="0">
                <a:cs typeface="Courier"/>
              </a:rPr>
              <a:t>	</a:t>
            </a:r>
            <a:r>
              <a:rPr lang="en-US" dirty="0" err="1">
                <a:cs typeface="Courier"/>
              </a:rPr>
              <a:t>argv</a:t>
            </a:r>
            <a:r>
              <a:rPr lang="en-US" dirty="0">
                <a:cs typeface="Courier"/>
              </a:rPr>
              <a:t>[1] is “cs2110”</a:t>
            </a:r>
          </a:p>
          <a:p>
            <a:pPr marL="0" indent="0">
              <a:buNone/>
            </a:pPr>
            <a:r>
              <a:rPr lang="en-US" dirty="0">
                <a:cs typeface="Courier"/>
              </a:rPr>
              <a:t>	</a:t>
            </a:r>
            <a:r>
              <a:rPr lang="en-US" dirty="0" err="1">
                <a:cs typeface="Courier"/>
              </a:rPr>
              <a:t>argv</a:t>
            </a:r>
            <a:r>
              <a:rPr lang="en-US" dirty="0">
                <a:cs typeface="Courier"/>
              </a:rPr>
              <a:t>[2] is “rocks”</a:t>
            </a:r>
          </a:p>
          <a:p>
            <a:pPr marL="457200" lvl="1" indent="0">
              <a:buNone/>
            </a:pPr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cs typeface="Courier"/>
            </a:endParaRPr>
          </a:p>
          <a:p>
            <a:pPr marL="457200" lvl="1" indent="0">
              <a:buNone/>
            </a:pP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289612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spcBef>
                <a:spcPts val="500"/>
              </a:spcBef>
            </a:pPr>
            <a:r>
              <a:rPr lang="en-US" dirty="0"/>
              <a:t>Ancestors</a:t>
            </a:r>
          </a:p>
          <a:p>
            <a:pPr lvl="1">
              <a:spcBef>
                <a:spcPts val="500"/>
              </a:spcBef>
            </a:pPr>
            <a:r>
              <a:rPr lang="en-US" dirty="0"/>
              <a:t>Fortran</a:t>
            </a:r>
          </a:p>
          <a:p>
            <a:pPr lvl="1">
              <a:spcBef>
                <a:spcPts val="500"/>
              </a:spcBef>
            </a:pPr>
            <a:r>
              <a:rPr lang="en-US" dirty="0" err="1"/>
              <a:t>Algol</a:t>
            </a:r>
            <a:r>
              <a:rPr lang="en-US" dirty="0"/>
              <a:t> 60</a:t>
            </a:r>
          </a:p>
          <a:p>
            <a:pPr lvl="1">
              <a:spcBef>
                <a:spcPts val="500"/>
              </a:spcBef>
            </a:pPr>
            <a:r>
              <a:rPr lang="en-US" dirty="0"/>
              <a:t>PL/I</a:t>
            </a:r>
          </a:p>
          <a:p>
            <a:pPr>
              <a:spcBef>
                <a:spcPts val="500"/>
              </a:spcBef>
            </a:pPr>
            <a:r>
              <a:rPr lang="en-US" dirty="0"/>
              <a:t>Parents</a:t>
            </a:r>
          </a:p>
          <a:p>
            <a:pPr lvl="1">
              <a:spcBef>
                <a:spcPts val="500"/>
              </a:spcBef>
            </a:pPr>
            <a:r>
              <a:rPr lang="en-US" dirty="0"/>
              <a:t>(CPL, BCPL, B) -&gt; C</a:t>
            </a:r>
          </a:p>
          <a:p>
            <a:pPr>
              <a:spcBef>
                <a:spcPts val="500"/>
              </a:spcBef>
            </a:pPr>
            <a:r>
              <a:rPr lang="en-US" dirty="0" err="1"/>
              <a:t>Descendents</a:t>
            </a:r>
            <a:endParaRPr lang="en-US" dirty="0"/>
          </a:p>
          <a:p>
            <a:pPr lvl="1">
              <a:spcBef>
                <a:spcPts val="500"/>
              </a:spcBef>
            </a:pPr>
            <a:r>
              <a:rPr lang="en-US" dirty="0"/>
              <a:t>Perl</a:t>
            </a:r>
          </a:p>
          <a:p>
            <a:pPr lvl="1">
              <a:spcBef>
                <a:spcPts val="500"/>
              </a:spcBef>
            </a:pPr>
            <a:r>
              <a:rPr lang="en-US" dirty="0"/>
              <a:t>Java</a:t>
            </a:r>
          </a:p>
          <a:p>
            <a:pPr lvl="1">
              <a:spcBef>
                <a:spcPts val="500"/>
              </a:spcBef>
            </a:pPr>
            <a:r>
              <a:rPr lang="en-US" dirty="0"/>
              <a:t>Python</a:t>
            </a:r>
          </a:p>
          <a:p>
            <a:pPr lvl="1">
              <a:spcBef>
                <a:spcPts val="500"/>
              </a:spcBef>
            </a:pPr>
            <a:r>
              <a:rPr lang="en-US" dirty="0"/>
              <a:t>C++</a:t>
            </a:r>
          </a:p>
          <a:p>
            <a:pPr lvl="1">
              <a:spcBef>
                <a:spcPts val="500"/>
              </a:spcBef>
            </a:pPr>
            <a:r>
              <a:rPr lang="en-US" dirty="0"/>
              <a:t>C#</a:t>
            </a:r>
          </a:p>
        </p:txBody>
      </p:sp>
    </p:spTree>
    <p:extLst>
      <p:ext uri="{BB962C8B-B14F-4D97-AF65-F5344CB8AC3E}">
        <p14:creationId xmlns:p14="http://schemas.microsoft.com/office/powerpoint/2010/main" val="55314085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Example: </a:t>
            </a:r>
            <a:r>
              <a:rPr lang="en-US" dirty="0" err="1"/>
              <a:t>args.c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2000" b="1" dirty="0">
                <a:latin typeface="Courier"/>
                <a:cs typeface="Courier"/>
              </a:rPr>
              <a:t>#include &lt;</a:t>
            </a:r>
            <a:r>
              <a:rPr lang="en-US" sz="2000" b="1" dirty="0" err="1">
                <a:latin typeface="Courier"/>
                <a:cs typeface="Courier"/>
              </a:rPr>
              <a:t>stdio.h</a:t>
            </a:r>
            <a:r>
              <a:rPr lang="en-US" sz="2000" b="1" dirty="0">
                <a:latin typeface="Courier"/>
                <a:cs typeface="Courier"/>
              </a:rPr>
              <a:t>&gt;</a:t>
            </a:r>
          </a:p>
          <a:p>
            <a:pPr marL="0" indent="0">
              <a:spcBef>
                <a:spcPts val="500"/>
              </a:spcBef>
              <a:buNone/>
            </a:pPr>
            <a:endParaRPr lang="en-US" sz="2000" b="1" dirty="0">
              <a:latin typeface="Courier"/>
              <a:cs typeface="Courier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2000" b="1" dirty="0" err="1">
                <a:latin typeface="Courier"/>
                <a:cs typeface="Courier"/>
              </a:rPr>
              <a:t>int</a:t>
            </a:r>
            <a:r>
              <a:rPr lang="en-US" sz="2000" b="1" dirty="0">
                <a:latin typeface="Courier"/>
                <a:cs typeface="Courier"/>
              </a:rPr>
              <a:t> main(</a:t>
            </a:r>
            <a:r>
              <a:rPr lang="en-US" sz="2000" b="1" dirty="0" err="1">
                <a:latin typeface="Courier"/>
                <a:cs typeface="Courier"/>
              </a:rPr>
              <a:t>int</a:t>
            </a:r>
            <a:r>
              <a:rPr lang="en-US" sz="2000" b="1" dirty="0">
                <a:latin typeface="Courier"/>
                <a:cs typeface="Courier"/>
              </a:rPr>
              <a:t> </a:t>
            </a:r>
            <a:r>
              <a:rPr lang="en-US" sz="2000" b="1" dirty="0" err="1">
                <a:latin typeface="Courier"/>
                <a:cs typeface="Courier"/>
              </a:rPr>
              <a:t>argc</a:t>
            </a:r>
            <a:r>
              <a:rPr lang="en-US" sz="2000" b="1" dirty="0">
                <a:latin typeface="Courier"/>
                <a:cs typeface="Courier"/>
              </a:rPr>
              <a:t>, char *</a:t>
            </a:r>
            <a:r>
              <a:rPr lang="en-US" sz="2000" b="1" dirty="0" err="1">
                <a:latin typeface="Courier"/>
                <a:cs typeface="Courier"/>
              </a:rPr>
              <a:t>argv</a:t>
            </a:r>
            <a:r>
              <a:rPr lang="en-US" sz="2000" b="1" dirty="0">
                <a:latin typeface="Courier"/>
                <a:cs typeface="Courier"/>
              </a:rPr>
              <a:t>[])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hu-HU" sz="2000" b="1" dirty="0">
                <a:latin typeface="Courier"/>
                <a:cs typeface="Courier"/>
              </a:rPr>
              <a:t>	</a:t>
            </a:r>
            <a:r>
              <a:rPr lang="en-US" sz="2000" b="1" dirty="0">
                <a:latin typeface="Courier"/>
                <a:cs typeface="Courier"/>
              </a:rPr>
              <a:t>for (</a:t>
            </a:r>
            <a:r>
              <a:rPr lang="en-US" sz="2000" b="1" dirty="0" err="1">
                <a:latin typeface="Courier"/>
                <a:cs typeface="Courier"/>
              </a:rPr>
              <a:t>int</a:t>
            </a:r>
            <a:r>
              <a:rPr lang="en-US" sz="2000" b="1" dirty="0">
                <a:latin typeface="Courier"/>
                <a:cs typeface="Courier"/>
              </a:rPr>
              <a:t> i=0; i&lt;</a:t>
            </a:r>
            <a:r>
              <a:rPr lang="en-US" sz="2000" b="1" dirty="0" err="1">
                <a:latin typeface="Courier"/>
                <a:cs typeface="Courier"/>
              </a:rPr>
              <a:t>argc</a:t>
            </a:r>
            <a:r>
              <a:rPr lang="en-US" sz="2000" b="1" dirty="0">
                <a:latin typeface="Courier"/>
                <a:cs typeface="Courier"/>
              </a:rPr>
              <a:t>; i++)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2000" b="1" dirty="0">
                <a:latin typeface="Courier"/>
                <a:cs typeface="Courier"/>
              </a:rPr>
              <a:t>		</a:t>
            </a:r>
            <a:r>
              <a:rPr lang="en-US" sz="2000" b="1" dirty="0" err="1">
                <a:latin typeface="Courier"/>
                <a:cs typeface="Courier"/>
              </a:rPr>
              <a:t>printf</a:t>
            </a:r>
            <a:r>
              <a:rPr lang="en-US" sz="2000" b="1" dirty="0">
                <a:latin typeface="Courier"/>
                <a:cs typeface="Courier"/>
              </a:rPr>
              <a:t>("</a:t>
            </a:r>
            <a:r>
              <a:rPr lang="en-US" sz="2000" b="1" dirty="0" err="1">
                <a:latin typeface="Courier"/>
                <a:cs typeface="Courier"/>
              </a:rPr>
              <a:t>arg</a:t>
            </a:r>
            <a:r>
              <a:rPr lang="en-US" sz="2000" b="1" dirty="0">
                <a:latin typeface="Courier"/>
                <a:cs typeface="Courier"/>
              </a:rPr>
              <a:t> #%d: ‘%s’\n”, i, </a:t>
            </a:r>
            <a:r>
              <a:rPr lang="en-US" sz="2000" b="1" dirty="0" err="1">
                <a:latin typeface="Courier"/>
                <a:cs typeface="Courier"/>
              </a:rPr>
              <a:t>argv</a:t>
            </a:r>
            <a:r>
              <a:rPr lang="en-US" sz="2000" b="1" dirty="0">
                <a:latin typeface="Courier"/>
                <a:cs typeface="Courier"/>
              </a:rPr>
              <a:t>[i]);</a:t>
            </a:r>
            <a:endParaRPr lang="hu-HU" sz="2000" b="1" dirty="0">
              <a:latin typeface="Courier"/>
              <a:cs typeface="Courier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2000" b="1" dirty="0">
                <a:latin typeface="Courier"/>
                <a:cs typeface="Courier"/>
              </a:rPr>
              <a:t>	}	</a:t>
            </a:r>
            <a:r>
              <a:rPr lang="mr-IN" sz="2000" b="1" dirty="0">
                <a:latin typeface="Courier"/>
                <a:cs typeface="Courier"/>
              </a:rPr>
              <a:t>	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2000" b="1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7462401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Our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885" y="1379074"/>
            <a:ext cx="8460316" cy="48967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$ </a:t>
            </a:r>
            <a:r>
              <a:rPr lang="en-US" b="1" dirty="0" err="1">
                <a:latin typeface="Courier"/>
                <a:cs typeface="Courier"/>
              </a:rPr>
              <a:t>gcc</a:t>
            </a:r>
            <a:r>
              <a:rPr lang="en-US" b="1" dirty="0">
                <a:latin typeface="Courier"/>
                <a:cs typeface="Courier"/>
              </a:rPr>
              <a:t> </a:t>
            </a:r>
            <a:r>
              <a:rPr lang="en-US" b="1" dirty="0" err="1">
                <a:latin typeface="Courier"/>
                <a:cs typeface="Courier"/>
              </a:rPr>
              <a:t>args.c</a:t>
            </a: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$ </a:t>
            </a:r>
            <a:r>
              <a:rPr lang="en-US" b="1" dirty="0" err="1">
                <a:latin typeface="Courier"/>
                <a:cs typeface="Courier"/>
              </a:rPr>
              <a:t>ls</a:t>
            </a: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</a:t>
            </a:r>
            <a:r>
              <a:rPr lang="en-US" dirty="0" err="1">
                <a:latin typeface="Courier"/>
                <a:cs typeface="Courier"/>
              </a:rPr>
              <a:t>args.c</a:t>
            </a:r>
            <a:r>
              <a:rPr lang="en-US" dirty="0">
                <a:latin typeface="Courier"/>
                <a:cs typeface="Courier"/>
              </a:rPr>
              <a:t>		</a:t>
            </a:r>
            <a:r>
              <a:rPr lang="en-US" dirty="0" err="1">
                <a:latin typeface="Courier"/>
                <a:cs typeface="Courier"/>
              </a:rPr>
              <a:t>a.out</a:t>
            </a: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$ </a:t>
            </a:r>
            <a:r>
              <a:rPr lang="en-US" b="1" dirty="0">
                <a:latin typeface="Courier"/>
                <a:cs typeface="Courier"/>
              </a:rPr>
              <a:t>./</a:t>
            </a:r>
            <a:r>
              <a:rPr lang="en-US" b="1" dirty="0" err="1">
                <a:latin typeface="Courier"/>
                <a:cs typeface="Courier"/>
              </a:rPr>
              <a:t>a.out</a:t>
            </a:r>
            <a:r>
              <a:rPr lang="en-US" b="1" dirty="0">
                <a:latin typeface="Courier"/>
                <a:cs typeface="Courier"/>
              </a:rPr>
              <a:t> hello there</a:t>
            </a:r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arg</a:t>
            </a:r>
            <a:r>
              <a:rPr lang="en-US" dirty="0">
                <a:latin typeface="Courier"/>
                <a:cs typeface="Courier"/>
              </a:rPr>
              <a:t> #0: ‘./</a:t>
            </a:r>
            <a:r>
              <a:rPr lang="en-US" dirty="0" err="1">
                <a:latin typeface="Courier"/>
                <a:cs typeface="Courier"/>
              </a:rPr>
              <a:t>a.out</a:t>
            </a:r>
            <a:r>
              <a:rPr lang="en-US" dirty="0">
                <a:latin typeface="Courier"/>
                <a:cs typeface="Courier"/>
              </a:rPr>
              <a:t>’</a:t>
            </a:r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arg</a:t>
            </a:r>
            <a:r>
              <a:rPr lang="en-US" dirty="0">
                <a:latin typeface="Courier"/>
                <a:cs typeface="Courier"/>
              </a:rPr>
              <a:t> #1: ‘hello’</a:t>
            </a:r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arg</a:t>
            </a:r>
            <a:r>
              <a:rPr lang="en-US" dirty="0">
                <a:latin typeface="Courier"/>
                <a:cs typeface="Courier"/>
              </a:rPr>
              <a:t> #2: ‘there’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$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4473736" y="4099880"/>
            <a:ext cx="6912470" cy="2554545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txBody>
          <a:bodyPr wrap="none">
            <a:spAutoFit/>
          </a:bodyPr>
          <a:lstStyle/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The default name of an executable program from </a:t>
            </a:r>
            <a:r>
              <a:rPr lang="en-US" sz="2000" b="1" i="1" dirty="0" err="1">
                <a:latin typeface="Comic Sans MS" pitchFamily="66" charset="0"/>
              </a:rPr>
              <a:t>gcc</a:t>
            </a:r>
            <a:r>
              <a:rPr lang="en-US" sz="2000" i="1" dirty="0">
                <a:latin typeface="Comic Sans MS" pitchFamily="66" charset="0"/>
              </a:rPr>
              <a:t> is: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</a:t>
            </a:r>
            <a:r>
              <a:rPr lang="en-US" sz="2000" i="1" dirty="0" err="1">
                <a:latin typeface="Comic Sans MS" pitchFamily="66" charset="0"/>
              </a:rPr>
              <a:t>a.out</a:t>
            </a:r>
            <a:endParaRPr lang="en-US" sz="2000" i="1" dirty="0">
              <a:latin typeface="Comic Sans MS" pitchFamily="66" charset="0"/>
            </a:endParaRPr>
          </a:p>
          <a:p>
            <a:pPr>
              <a:tabLst>
                <a:tab pos="457200" algn="l"/>
              </a:tabLst>
              <a:defRPr/>
            </a:pPr>
            <a:endParaRPr lang="en-US" sz="2000" i="1" dirty="0">
              <a:latin typeface="Comic Sans MS" pitchFamily="66" charset="0"/>
            </a:endParaRP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You can rename the executable with the </a:t>
            </a:r>
            <a:r>
              <a:rPr lang="en-US" sz="2000" b="1" i="1" dirty="0">
                <a:latin typeface="Comic Sans MS" pitchFamily="66" charset="0"/>
              </a:rPr>
              <a:t>–o</a:t>
            </a:r>
            <a:r>
              <a:rPr lang="en-US" sz="2000" i="1" dirty="0">
                <a:latin typeface="Comic Sans MS" pitchFamily="66" charset="0"/>
              </a:rPr>
              <a:t> flag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$ </a:t>
            </a:r>
            <a:r>
              <a:rPr lang="en-US" sz="2000" i="1" dirty="0" err="1">
                <a:latin typeface="Comic Sans MS" pitchFamily="66" charset="0"/>
              </a:rPr>
              <a:t>gcc</a:t>
            </a:r>
            <a:r>
              <a:rPr lang="en-US" sz="2000" i="1" dirty="0">
                <a:latin typeface="Comic Sans MS" pitchFamily="66" charset="0"/>
              </a:rPr>
              <a:t> –o </a:t>
            </a:r>
            <a:r>
              <a:rPr lang="en-US" sz="2000" i="1" dirty="0" err="1">
                <a:latin typeface="Comic Sans MS" pitchFamily="66" charset="0"/>
              </a:rPr>
              <a:t>args</a:t>
            </a:r>
            <a:r>
              <a:rPr lang="en-US" sz="2000" i="1" dirty="0">
                <a:latin typeface="Comic Sans MS" pitchFamily="66" charset="0"/>
              </a:rPr>
              <a:t> </a:t>
            </a:r>
            <a:r>
              <a:rPr lang="en-US" sz="2000" i="1" dirty="0" err="1">
                <a:latin typeface="Comic Sans MS" pitchFamily="66" charset="0"/>
              </a:rPr>
              <a:t>args.c</a:t>
            </a:r>
            <a:endParaRPr lang="en-US" sz="2000" i="1" dirty="0">
              <a:latin typeface="Comic Sans MS" pitchFamily="66" charset="0"/>
            </a:endParaRP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// the executable will now be named </a:t>
            </a:r>
            <a:r>
              <a:rPr lang="en-US" sz="2000" i="1" dirty="0" err="1">
                <a:latin typeface="Comic Sans MS" pitchFamily="66" charset="0"/>
              </a:rPr>
              <a:t>args</a:t>
            </a:r>
            <a:endParaRPr lang="en-US" sz="2000" i="1" dirty="0">
              <a:latin typeface="Comic Sans MS" pitchFamily="66" charset="0"/>
            </a:endParaRP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Or you can use </a:t>
            </a:r>
            <a:r>
              <a:rPr lang="en-US" sz="2000" b="1" i="1" dirty="0">
                <a:latin typeface="Comic Sans MS" pitchFamily="66" charset="0"/>
              </a:rPr>
              <a:t>mv</a:t>
            </a:r>
            <a:r>
              <a:rPr lang="en-US" sz="2000" i="1" dirty="0">
                <a:latin typeface="Comic Sans MS" pitchFamily="66" charset="0"/>
              </a:rPr>
              <a:t> to change its name:</a:t>
            </a:r>
          </a:p>
          <a:p>
            <a:pPr>
              <a:tabLst>
                <a:tab pos="457200" algn="l"/>
              </a:tabLst>
              <a:defRPr/>
            </a:pPr>
            <a:r>
              <a:rPr lang="en-US" sz="2000" i="1" dirty="0">
                <a:latin typeface="Comic Sans MS" pitchFamily="66" charset="0"/>
              </a:rPr>
              <a:t>	$ mv </a:t>
            </a:r>
            <a:r>
              <a:rPr lang="en-US" sz="2000" i="1" dirty="0" err="1">
                <a:latin typeface="Comic Sans MS" pitchFamily="66" charset="0"/>
              </a:rPr>
              <a:t>a.out</a:t>
            </a:r>
            <a:r>
              <a:rPr lang="en-US" sz="2000" i="1" dirty="0">
                <a:latin typeface="Comic Sans MS" pitchFamily="66" charset="0"/>
              </a:rPr>
              <a:t> </a:t>
            </a:r>
            <a:r>
              <a:rPr lang="en-US" sz="2000" i="1" dirty="0" err="1">
                <a:latin typeface="Comic Sans MS" pitchFamily="66" charset="0"/>
              </a:rPr>
              <a:t>args</a:t>
            </a:r>
            <a:endParaRPr lang="en-US" sz="2000" i="1" dirty="0"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4705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Examples: </a:t>
            </a:r>
            <a:r>
              <a:rPr lang="en-US" dirty="0" err="1"/>
              <a:t>IntroToC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2485" y="1385888"/>
            <a:ext cx="8460316" cy="5209984"/>
          </a:xfrm>
        </p:spPr>
        <p:txBody>
          <a:bodyPr>
            <a:normAutofit fontScale="92500"/>
          </a:bodyPr>
          <a:lstStyle/>
          <a:p>
            <a:r>
              <a:rPr lang="en-US" dirty="0"/>
              <a:t>Download the </a:t>
            </a:r>
            <a:r>
              <a:rPr lang="en-US" dirty="0" err="1"/>
              <a:t>IntroToC</a:t>
            </a:r>
            <a:r>
              <a:rPr lang="en-US" dirty="0"/>
              <a:t> folder from Canvas&gt;Files</a:t>
            </a:r>
          </a:p>
          <a:p>
            <a:pPr lvl="1"/>
            <a:r>
              <a:rPr lang="en-US" dirty="0" err="1"/>
              <a:t>args.c</a:t>
            </a:r>
            <a:endParaRPr lang="en-US" dirty="0"/>
          </a:p>
          <a:p>
            <a:pPr lvl="1"/>
            <a:r>
              <a:rPr lang="en-US" dirty="0" err="1"/>
              <a:t>strings.c</a:t>
            </a:r>
            <a:endParaRPr lang="en-US" dirty="0"/>
          </a:p>
          <a:p>
            <a:pPr lvl="1"/>
            <a:r>
              <a:rPr lang="en-US" dirty="0" err="1"/>
              <a:t>structs.c</a:t>
            </a:r>
            <a:endParaRPr lang="en-US" dirty="0"/>
          </a:p>
          <a:p>
            <a:pPr lvl="1"/>
            <a:r>
              <a:rPr lang="en-US" dirty="0" err="1"/>
              <a:t>segfault.c</a:t>
            </a:r>
            <a:endParaRPr lang="en-US" dirty="0"/>
          </a:p>
          <a:p>
            <a:r>
              <a:rPr lang="en-US" dirty="0"/>
              <a:t>Read the comments</a:t>
            </a:r>
          </a:p>
          <a:p>
            <a:r>
              <a:rPr lang="en-US" dirty="0"/>
              <a:t>Compile and run the code</a:t>
            </a:r>
          </a:p>
          <a:p>
            <a:r>
              <a:rPr lang="en-US" dirty="0"/>
              <a:t>Play with the code.</a:t>
            </a:r>
          </a:p>
          <a:p>
            <a:pPr lvl="1"/>
            <a:r>
              <a:rPr lang="en-US" dirty="0"/>
              <a:t>Try to do other similar things</a:t>
            </a:r>
          </a:p>
          <a:p>
            <a:pPr lvl="1"/>
            <a:r>
              <a:rPr lang="en-US" dirty="0"/>
              <a:t>Try to break it</a:t>
            </a:r>
          </a:p>
          <a:p>
            <a:r>
              <a:rPr lang="en-US" dirty="0"/>
              <a:t>Look at the next slide deck and try out </a:t>
            </a:r>
            <a:r>
              <a:rPr lang="en-US" b="1" dirty="0" err="1"/>
              <a:t>gdb</a:t>
            </a:r>
            <a:r>
              <a:rPr lang="en-US" dirty="0"/>
              <a:t> to trace through the code</a:t>
            </a:r>
          </a:p>
        </p:txBody>
      </p:sp>
    </p:spTree>
    <p:extLst>
      <p:ext uri="{BB962C8B-B14F-4D97-AF65-F5344CB8AC3E}">
        <p14:creationId xmlns:p14="http://schemas.microsoft.com/office/powerpoint/2010/main" val="238389080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2485" y="1385888"/>
            <a:ext cx="8460316" cy="5258752"/>
          </a:xfrm>
        </p:spPr>
        <p:txBody>
          <a:bodyPr>
            <a:normAutofit/>
          </a:bodyPr>
          <a:lstStyle/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#include &lt;</a:t>
            </a:r>
            <a:r>
              <a:rPr lang="en-US" sz="1600" dirty="0" err="1">
                <a:latin typeface="Courier"/>
                <a:cs typeface="Courier"/>
              </a:rPr>
              <a:t>stdio.h</a:t>
            </a:r>
            <a:r>
              <a:rPr lang="en-US" sz="1600" dirty="0">
                <a:latin typeface="Courier"/>
                <a:cs typeface="Courier"/>
              </a:rPr>
              <a:t>&gt;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#include &lt;</a:t>
            </a:r>
            <a:r>
              <a:rPr lang="en-US" sz="1600" dirty="0" err="1">
                <a:latin typeface="Courier"/>
                <a:cs typeface="Courier"/>
              </a:rPr>
              <a:t>stdlib.h</a:t>
            </a:r>
            <a:r>
              <a:rPr lang="en-US" sz="1600" dirty="0">
                <a:latin typeface="Courier"/>
                <a:cs typeface="Courier"/>
              </a:rPr>
              <a:t>&gt;</a:t>
            </a:r>
          </a:p>
          <a:p>
            <a:pPr marL="0" indent="0">
              <a:spcBef>
                <a:spcPts val="500"/>
              </a:spcBef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nfact</a:t>
            </a:r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n);</a:t>
            </a:r>
          </a:p>
          <a:p>
            <a:pPr marL="0" indent="0">
              <a:spcBef>
                <a:spcPts val="500"/>
              </a:spcBef>
              <a:buNone/>
            </a:pPr>
            <a:endParaRPr lang="en-US" sz="1600" dirty="0">
              <a:latin typeface="Courier"/>
              <a:cs typeface="Courier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main(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argc</a:t>
            </a:r>
            <a:r>
              <a:rPr lang="en-US" sz="1600" dirty="0">
                <a:latin typeface="Courier"/>
                <a:cs typeface="Courier"/>
              </a:rPr>
              <a:t>, char *</a:t>
            </a:r>
            <a:r>
              <a:rPr lang="en-US" sz="1600" dirty="0" err="1">
                <a:latin typeface="Courier"/>
                <a:cs typeface="Courier"/>
              </a:rPr>
              <a:t>argv</a:t>
            </a:r>
            <a:r>
              <a:rPr lang="en-US" sz="1600" dirty="0">
                <a:latin typeface="Courier"/>
                <a:cs typeface="Courier"/>
              </a:rPr>
              <a:t>[])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hu-HU" sz="1600" dirty="0">
                <a:latin typeface="Courier"/>
                <a:cs typeface="Courier"/>
              </a:rPr>
              <a:t>	int a, f;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mr-IN" sz="1600" dirty="0">
                <a:latin typeface="Courier"/>
                <a:cs typeface="Courier"/>
              </a:rPr>
              <a:t>	a = atoi(argv[1]);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mr-IN" sz="1600" dirty="0">
                <a:latin typeface="Courier"/>
                <a:cs typeface="Courier"/>
              </a:rPr>
              <a:t>	f = nfact(a);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mr-IN" sz="1600" dirty="0">
                <a:latin typeface="Courier"/>
                <a:cs typeface="Courier"/>
              </a:rPr>
              <a:t>	printf("%d! = %d\n", a, f);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	return 0;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</a:t>
            </a:r>
            <a:r>
              <a:rPr lang="en-US" sz="1600" dirty="0" err="1">
                <a:latin typeface="Courier"/>
                <a:cs typeface="Courier"/>
              </a:rPr>
              <a:t>nfact</a:t>
            </a:r>
            <a:r>
              <a:rPr lang="en-US" sz="1600" dirty="0">
                <a:latin typeface="Courier"/>
                <a:cs typeface="Courier"/>
              </a:rPr>
              <a:t>(</a:t>
            </a:r>
            <a:r>
              <a:rPr lang="en-US" sz="1600" dirty="0" err="1">
                <a:latin typeface="Courier"/>
                <a:cs typeface="Courier"/>
              </a:rPr>
              <a:t>int</a:t>
            </a:r>
            <a:r>
              <a:rPr lang="en-US" sz="1600" dirty="0">
                <a:latin typeface="Courier"/>
                <a:cs typeface="Courier"/>
              </a:rPr>
              <a:t> n)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mr-IN" sz="1600" dirty="0">
                <a:latin typeface="Courier"/>
                <a:cs typeface="Courier"/>
              </a:rPr>
              <a:t>	if (n &lt; 2)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en-US" sz="1600" dirty="0">
                <a:latin typeface="Courier"/>
                <a:cs typeface="Courier"/>
              </a:rPr>
              <a:t>		return 1;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mr-IN" sz="1600" dirty="0">
                <a:latin typeface="Courier"/>
                <a:cs typeface="Courier"/>
              </a:rPr>
              <a:t>	return n * nfact(n - 1);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mr-IN" sz="1600" dirty="0">
                <a:latin typeface="Courier"/>
                <a:cs typeface="Courier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6800832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Our Example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$ </a:t>
            </a:r>
            <a:r>
              <a:rPr lang="en-US" b="1" dirty="0" err="1">
                <a:latin typeface="Courier"/>
                <a:cs typeface="Courier"/>
              </a:rPr>
              <a:t>gcc</a:t>
            </a:r>
            <a:r>
              <a:rPr lang="en-US" b="1" dirty="0">
                <a:latin typeface="Courier"/>
                <a:cs typeface="Courier"/>
              </a:rPr>
              <a:t> example1.c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$ </a:t>
            </a:r>
            <a:r>
              <a:rPr lang="en-US" b="1" dirty="0" err="1">
                <a:latin typeface="Courier"/>
                <a:cs typeface="Courier"/>
              </a:rPr>
              <a:t>ls</a:t>
            </a:r>
            <a:endParaRPr lang="en-US" b="1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example1.c		</a:t>
            </a:r>
            <a:r>
              <a:rPr lang="en-US" dirty="0" err="1">
                <a:latin typeface="Courier"/>
                <a:cs typeface="Courier"/>
              </a:rPr>
              <a:t>a.out</a:t>
            </a: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$ </a:t>
            </a:r>
            <a:r>
              <a:rPr lang="en-US" b="1" dirty="0">
                <a:latin typeface="Courier"/>
                <a:cs typeface="Courier"/>
              </a:rPr>
              <a:t>./</a:t>
            </a:r>
            <a:r>
              <a:rPr lang="en-US" b="1" dirty="0" err="1">
                <a:latin typeface="Courier"/>
                <a:cs typeface="Courier"/>
              </a:rPr>
              <a:t>a.out</a:t>
            </a:r>
            <a:r>
              <a:rPr lang="en-US" b="1" dirty="0">
                <a:latin typeface="Courier"/>
                <a:cs typeface="Courier"/>
              </a:rPr>
              <a:t> 6</a:t>
            </a:r>
          </a:p>
          <a:p>
            <a:pPr marL="0" indent="0">
              <a:buNone/>
            </a:pPr>
            <a:r>
              <a:rPr lang="mr-IN" dirty="0">
                <a:latin typeface="Courier"/>
                <a:cs typeface="Courier"/>
              </a:rPr>
              <a:t>6! = 720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$ </a:t>
            </a:r>
            <a:r>
              <a:rPr lang="en-US" b="1" dirty="0">
                <a:latin typeface="Courier"/>
                <a:cs typeface="Courier"/>
              </a:rPr>
              <a:t>./</a:t>
            </a:r>
            <a:r>
              <a:rPr lang="en-US" b="1" dirty="0" err="1">
                <a:latin typeface="Courier"/>
                <a:cs typeface="Courier"/>
              </a:rPr>
              <a:t>a.out</a:t>
            </a:r>
            <a:r>
              <a:rPr lang="en-US" b="1" dirty="0">
                <a:latin typeface="Courier"/>
                <a:cs typeface="Courier"/>
              </a:rPr>
              <a:t> 7</a:t>
            </a:r>
          </a:p>
          <a:p>
            <a:pPr marL="0" indent="0">
              <a:buNone/>
            </a:pPr>
            <a:r>
              <a:rPr lang="mr-IN" dirty="0">
                <a:latin typeface="Courier"/>
                <a:cs typeface="Courier"/>
              </a:rPr>
              <a:t>7! = 5040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812812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/>
              <a:t>The C Language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en-US" sz="2800" dirty="0"/>
              <a:t>BCPL (</a:t>
            </a:r>
            <a:r>
              <a:rPr lang="en-US" altLang="en-US" sz="2800" dirty="0" err="1"/>
              <a:t>Typeless</a:t>
            </a:r>
            <a:r>
              <a:rPr lang="en-US" altLang="en-US" sz="2800" dirty="0"/>
              <a:t>) - 1967 - Operating Systems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en-US" sz="2800" dirty="0"/>
              <a:t>B - Ken Thompson - First version of Unix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en-US" sz="2800" dirty="0"/>
              <a:t>C - 1972 - Dennis Ritchie - Implemented on PDP-11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en-US" sz="2800" dirty="0"/>
              <a:t>Unix rewritten in C in 1974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en-US" sz="2800" dirty="0"/>
              <a:t>Publication in 1978 of "The C Programming Language" by Brian Kernighan and Dennis Ritchie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en-US" sz="2800" dirty="0"/>
              <a:t>...</a:t>
            </a:r>
          </a:p>
          <a:p>
            <a:pPr>
              <a:lnSpc>
                <a:spcPct val="90000"/>
              </a:lnSpc>
              <a:spcBef>
                <a:spcPts val="500"/>
              </a:spcBef>
            </a:pPr>
            <a:r>
              <a:rPr lang="en-US" altLang="en-US" sz="2800" dirty="0"/>
              <a:t>ANSI C (1989)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 altLang="en-US" sz="2400" dirty="0"/>
              <a:t>Major updates to C standard in 1994 and 1999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 altLang="en-US" sz="2400" dirty="0"/>
              <a:t>We will use C99 in CS 2110 (GNU C compiler)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24848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Program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3711" y="3338508"/>
            <a:ext cx="4349843" cy="32684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7766" y="1535840"/>
            <a:ext cx="4356847" cy="28673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292352" y="1606177"/>
            <a:ext cx="13821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CS1</a:t>
            </a:r>
          </a:p>
        </p:txBody>
      </p:sp>
    </p:spTree>
    <p:extLst>
      <p:ext uri="{BB962C8B-B14F-4D97-AF65-F5344CB8AC3E}">
        <p14:creationId xmlns:p14="http://schemas.microsoft.com/office/powerpoint/2010/main" val="889761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to Program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292352" y="1606177"/>
            <a:ext cx="13821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CS2</a:t>
            </a:r>
          </a:p>
        </p:txBody>
      </p:sp>
      <p:pic>
        <p:nvPicPr>
          <p:cNvPr id="1026" name="Picture 2" descr="http://www.tblackaviation.com/images/Beech76_Cockpit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272" y="3508176"/>
            <a:ext cx="4437529" cy="2945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barrieaircraft.com/images/beech-76-duchess-02.jpg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8869" y="1417639"/>
            <a:ext cx="4262904" cy="2984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2503282"/>
      </p:ext>
    </p:extLst>
  </p:cSld>
  <p:clrMapOvr>
    <a:masterClrMapping/>
  </p:clrMapOvr>
</p:sld>
</file>

<file path=ppt/theme/theme1.xml><?xml version="1.0" encoding="utf-8"?>
<a:theme xmlns:a="http://schemas.openxmlformats.org/drawingml/2006/main" name="Spectrum">
  <a:themeElements>
    <a:clrScheme name="Spectrum">
      <a:dk1>
        <a:sysClr val="windowText" lastClr="000000"/>
      </a:dk1>
      <a:lt1>
        <a:sysClr val="window" lastClr="FFFFFF"/>
      </a:lt1>
      <a:dk2>
        <a:srgbClr val="252731"/>
      </a:dk2>
      <a:lt2>
        <a:srgbClr val="EAE7E4"/>
      </a:lt2>
      <a:accent1>
        <a:srgbClr val="990000"/>
      </a:accent1>
      <a:accent2>
        <a:srgbClr val="FF6600"/>
      </a:accent2>
      <a:accent3>
        <a:srgbClr val="FFBA00"/>
      </a:accent3>
      <a:accent4>
        <a:srgbClr val="99CC00"/>
      </a:accent4>
      <a:accent5>
        <a:srgbClr val="528A02"/>
      </a:accent5>
      <a:accent6>
        <a:srgbClr val="333333"/>
      </a:accent6>
      <a:hlink>
        <a:srgbClr val="660000"/>
      </a:hlink>
      <a:folHlink>
        <a:srgbClr val="CC3300"/>
      </a:folHlink>
    </a:clrScheme>
    <a:fontScheme name="Spectrum">
      <a:majorFont>
        <a:latin typeface="Corbe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Calibri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Spectrum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50000"/>
              </a:schemeClr>
            </a:gs>
            <a:gs pos="100000">
              <a:schemeClr val="phClr">
                <a:tint val="9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95000"/>
                <a:shade val="70000"/>
                <a:satMod val="150000"/>
              </a:schemeClr>
            </a:gs>
            <a:gs pos="100000">
              <a:schemeClr val="phClr">
                <a:tint val="100000"/>
                <a:shade val="100000"/>
                <a:satMod val="150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6600000" sx="101000" sy="101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50800" dir="5400000" sx="105000" sy="105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4800000"/>
            </a:lightRig>
          </a:scene3d>
          <a:sp3d prstMaterial="matte">
            <a:bevelT w="635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S2110" id="{FFB7876E-37AE-AC47-A517-8DF8A5810162}" vid="{900371B8-EE4A-814E-80B1-E4D4531564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L14_Intro to C - cs1</Template>
  <TotalTime>2281</TotalTime>
  <Words>4732</Words>
  <Application>Microsoft Office PowerPoint</Application>
  <PresentationFormat>Widescreen</PresentationFormat>
  <Paragraphs>596</Paragraphs>
  <Slides>64</Slides>
  <Notes>0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Spectrum</vt:lpstr>
      <vt:lpstr>Intro to C</vt:lpstr>
      <vt:lpstr>So Where Are We Now?</vt:lpstr>
      <vt:lpstr>Problem-Oriented Language</vt:lpstr>
      <vt:lpstr>One More Abstraction…</vt:lpstr>
      <vt:lpstr>Problem-Oriented Language</vt:lpstr>
      <vt:lpstr>Generations</vt:lpstr>
      <vt:lpstr>The C Language</vt:lpstr>
      <vt:lpstr>Learning to Program</vt:lpstr>
      <vt:lpstr>Learning to Program</vt:lpstr>
      <vt:lpstr>So We’re Ready for a Fast, Modern Jet, Right?</vt:lpstr>
      <vt:lpstr>Well, C is More Like…</vt:lpstr>
      <vt:lpstr>C</vt:lpstr>
      <vt:lpstr>C</vt:lpstr>
      <vt:lpstr>Languages</vt:lpstr>
      <vt:lpstr>Differences Between Java and C</vt:lpstr>
      <vt:lpstr>Expressions and Control Statements</vt:lpstr>
      <vt:lpstr>Getting Ready for HW 7</vt:lpstr>
      <vt:lpstr>What We Need for HW 7</vt:lpstr>
      <vt:lpstr>Data Types</vt:lpstr>
      <vt:lpstr>How Big?  It Depends.</vt:lpstr>
      <vt:lpstr>Booleans</vt:lpstr>
      <vt:lpstr>Strings</vt:lpstr>
      <vt:lpstr>Strings</vt:lpstr>
      <vt:lpstr>Question</vt:lpstr>
      <vt:lpstr>Question</vt:lpstr>
      <vt:lpstr>Question</vt:lpstr>
      <vt:lpstr>printf()</vt:lpstr>
      <vt:lpstr>Printf() Format Codes</vt:lpstr>
      <vt:lpstr>The C Preprocessor</vt:lpstr>
      <vt:lpstr>#include</vt:lpstr>
      <vt:lpstr>#include Example</vt:lpstr>
      <vt:lpstr>Macro Processing</vt:lpstr>
      <vt:lpstr>Macro Example</vt:lpstr>
      <vt:lpstr>Macros with Arguments</vt:lpstr>
      <vt:lpstr>Structs</vt:lpstr>
      <vt:lpstr>More on Structs</vt:lpstr>
      <vt:lpstr>PowerPoint Presentation</vt:lpstr>
      <vt:lpstr>Referencing Structure Members</vt:lpstr>
      <vt:lpstr>Referencing Structure Members</vt:lpstr>
      <vt:lpstr>Pointers</vt:lpstr>
      <vt:lpstr>Pointers</vt:lpstr>
      <vt:lpstr>Using Pointers</vt:lpstr>
      <vt:lpstr>Another Example</vt:lpstr>
      <vt:lpstr>* Has Two Meanings!</vt:lpstr>
      <vt:lpstr>Question</vt:lpstr>
      <vt:lpstr>Pointers and Arrays</vt:lpstr>
      <vt:lpstr>Pointers and Arrays</vt:lpstr>
      <vt:lpstr>Strings and pointers</vt:lpstr>
      <vt:lpstr>Pointer Arithmetic</vt:lpstr>
      <vt:lpstr>Pointer arithmetic and Arrays</vt:lpstr>
      <vt:lpstr>Question?</vt:lpstr>
      <vt:lpstr>Pointers and Structs</vt:lpstr>
      <vt:lpstr>Functions</vt:lpstr>
      <vt:lpstr>Functions: main()</vt:lpstr>
      <vt:lpstr>Functions: void</vt:lpstr>
      <vt:lpstr>Functions: arrays as arguments </vt:lpstr>
      <vt:lpstr>Declare functions before you call them</vt:lpstr>
      <vt:lpstr>Command Line Arguments</vt:lpstr>
      <vt:lpstr>Command Line Arguments</vt:lpstr>
      <vt:lpstr>A Quick Example: args.c</vt:lpstr>
      <vt:lpstr>Running Our Example</vt:lpstr>
      <vt:lpstr>Examples: IntroToC</vt:lpstr>
      <vt:lpstr>A Quick Example</vt:lpstr>
      <vt:lpstr>Running Our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C</dc:title>
  <dc:creator>caleb.southern@gmail.com</dc:creator>
  <cp:lastModifiedBy>Forsyth, Daniel H</cp:lastModifiedBy>
  <cp:revision>139</cp:revision>
  <cp:lastPrinted>2021-02-01T02:30:58Z</cp:lastPrinted>
  <dcterms:created xsi:type="dcterms:W3CDTF">2021-03-09T23:28:39Z</dcterms:created>
  <dcterms:modified xsi:type="dcterms:W3CDTF">2022-03-10T16:01:13Z</dcterms:modified>
</cp:coreProperties>
</file>

<file path=docProps/thumbnail.jpeg>
</file>